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4"/>
  </p:notesMasterIdLst>
  <p:sldIdLst>
    <p:sldId id="256" r:id="rId2"/>
    <p:sldId id="31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4" r:id="rId50"/>
    <p:sldId id="305" r:id="rId51"/>
    <p:sldId id="306" r:id="rId52"/>
    <p:sldId id="307" r:id="rId53"/>
    <p:sldId id="308" r:id="rId54"/>
    <p:sldId id="309" r:id="rId55"/>
    <p:sldId id="310" r:id="rId56"/>
    <p:sldId id="311" r:id="rId57"/>
    <p:sldId id="312" r:id="rId58"/>
    <p:sldId id="313" r:id="rId59"/>
    <p:sldId id="314" r:id="rId60"/>
    <p:sldId id="316" r:id="rId61"/>
    <p:sldId id="317" r:id="rId62"/>
    <p:sldId id="315" r:id="rId63"/>
  </p:sldIdLst>
  <p:sldSz cx="9144000" cy="5143500" type="screen16x9"/>
  <p:notesSz cx="6858000" cy="9144000"/>
  <p:embeddedFontLst>
    <p:embeddedFont>
      <p:font typeface="MS PGothic" panose="020B0600070205080204" pitchFamily="34" charset="-128"/>
      <p:regular r:id="rId65"/>
    </p:embeddedFont>
    <p:embeddedFont>
      <p:font typeface="Alfa Slab One" panose="020B0604020202020204" charset="0"/>
      <p:regular r:id="rId66"/>
    </p:embeddedFont>
    <p:embeddedFont>
      <p:font typeface="Cambria Math" panose="02040503050406030204" pitchFamily="18" charset="0"/>
      <p:regular r:id="rId67"/>
    </p:embeddedFont>
    <p:embeddedFont>
      <p:font typeface="Century" panose="02040604050505020304" pitchFamily="18" charset="0"/>
      <p:regular r:id="rId68"/>
    </p:embeddedFont>
    <p:embeddedFont>
      <p:font typeface="Proxima Nova" panose="020B0604020202020204" charset="0"/>
      <p:regular r:id="rId69"/>
      <p:bold r:id="rId70"/>
      <p:italic r:id="rId71"/>
      <p:boldItalic r:id="rId72"/>
    </p:embeddedFont>
    <p:embeddedFont>
      <p:font typeface="Proxima Nova Semibold" panose="020B0604020202020204" charset="0"/>
      <p:regular r:id="rId73"/>
      <p:bold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10C0"/>
    <a:srgbClr val="FF0066"/>
    <a:srgbClr val="832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23c38679c9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3c38679c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23c38679c9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23c38679c9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23c38679c9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23c38679c9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23c38679c9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23c38679c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23c38679c9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23c38679c9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23c38679c9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23c38679c9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23c38679c9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23c38679c9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23c38679c9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23c38679c9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3d74ed7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23d74ed7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3d74ed75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3d74ed75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3c38679c9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3c38679c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08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23d74ed75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23d74ed75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d74ed75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3d74ed75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23d74ed75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23d74ed75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23d74ed75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23d74ed75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23d74ed75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23d74ed75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23d74ed75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23d74ed75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23d74ed75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23d74ed75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23d74ed75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23d74ed75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3d74ed75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23d74ed75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23d74ed757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23d74ed757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3c38679c9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3c38679c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23d74ed75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23d74ed75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23d74ed757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23d74ed757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23d74ed757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23d74ed757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23d74ed75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23d74ed75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23d74ed75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23d74ed75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23d74ed757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23d74ed757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23d74ed757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23d74ed757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23d74ed757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23d74ed757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23d74ed757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23d74ed757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3c38679c9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3c38679c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23d74ed757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23d74ed757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23d74ed757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23d74ed757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1405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397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5536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6347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083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876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1648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354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23c38679c9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23c38679c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7073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940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17955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016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62365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4829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0498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1441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56830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482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23c38679c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23c38679c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9828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35368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3d74ed75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3d74ed75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872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23c38679c9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23c38679c9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23c38679c9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23c38679c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23c38679c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23c38679c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252793" y="961088"/>
            <a:ext cx="8482416" cy="13074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060" dirty="0">
                <a:solidFill>
                  <a:srgbClr val="1155CC"/>
                </a:solidFill>
                <a:latin typeface="Proxima Nova Semibold"/>
                <a:ea typeface="Proxima Nova Semibold"/>
                <a:cs typeface="Proxima Nova Semibold"/>
                <a:sym typeface="Proxima Nova Semibold"/>
              </a:rPr>
              <a:t>Investigating Multimodal Features to Identify Multilingual Offense from Social Media Memes</a:t>
            </a:r>
            <a:endParaRPr sz="3060" dirty="0">
              <a:solidFill>
                <a:srgbClr val="1155CC"/>
              </a:solidFill>
              <a:latin typeface="Proxima Nova Semibold"/>
              <a:ea typeface="Proxima Nova Semibold"/>
              <a:cs typeface="Proxima Nova Semibold"/>
              <a:sym typeface="Proxima Nova Semibold"/>
            </a:endParaRPr>
          </a:p>
        </p:txBody>
      </p:sp>
      <p:sp>
        <p:nvSpPr>
          <p:cNvPr id="57" name="Google Shape;57;p13"/>
          <p:cNvSpPr txBox="1">
            <a:spLocks noGrp="1"/>
          </p:cNvSpPr>
          <p:nvPr>
            <p:ph type="subTitle" idx="1"/>
          </p:nvPr>
        </p:nvSpPr>
        <p:spPr>
          <a:xfrm>
            <a:off x="582533" y="3501061"/>
            <a:ext cx="3676800" cy="15606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600" b="1" dirty="0">
                <a:solidFill>
                  <a:srgbClr val="000000"/>
                </a:solidFill>
                <a:latin typeface="Century"/>
                <a:ea typeface="Century"/>
                <a:cs typeface="Century"/>
                <a:sym typeface="Century"/>
              </a:rPr>
              <a:t>Presented By</a:t>
            </a:r>
            <a:endParaRPr sz="1600" b="1" dirty="0">
              <a:solidFill>
                <a:srgbClr val="000000"/>
              </a:solidFill>
              <a:latin typeface="Century"/>
              <a:ea typeface="Century"/>
              <a:cs typeface="Century"/>
              <a:sym typeface="Century"/>
            </a:endParaRPr>
          </a:p>
          <a:p>
            <a:pPr marL="0" lvl="0" indent="0" algn="l" rtl="0">
              <a:lnSpc>
                <a:spcPct val="115000"/>
              </a:lnSpc>
              <a:spcBef>
                <a:spcPts val="0"/>
              </a:spcBef>
              <a:spcAft>
                <a:spcPts val="0"/>
              </a:spcAft>
              <a:buNone/>
            </a:pPr>
            <a:r>
              <a:rPr lang="en" sz="1600" dirty="0">
                <a:solidFill>
                  <a:srgbClr val="000000"/>
                </a:solidFill>
                <a:latin typeface="Century"/>
                <a:ea typeface="Century"/>
                <a:cs typeface="Century"/>
                <a:sym typeface="Century"/>
              </a:rPr>
              <a:t>Eftekhar Hossain</a:t>
            </a:r>
            <a:endParaRPr sz="1600" dirty="0">
              <a:solidFill>
                <a:srgbClr val="000000"/>
              </a:solidFill>
              <a:latin typeface="Century"/>
              <a:ea typeface="Century"/>
              <a:cs typeface="Century"/>
              <a:sym typeface="Century"/>
            </a:endParaRPr>
          </a:p>
          <a:p>
            <a:pPr marL="0" lvl="0" indent="0" algn="l" rtl="0">
              <a:lnSpc>
                <a:spcPct val="115000"/>
              </a:lnSpc>
              <a:spcBef>
                <a:spcPts val="0"/>
              </a:spcBef>
              <a:spcAft>
                <a:spcPts val="0"/>
              </a:spcAft>
              <a:buNone/>
            </a:pPr>
            <a:r>
              <a:rPr lang="en" sz="1600" dirty="0">
                <a:solidFill>
                  <a:srgbClr val="000000"/>
                </a:solidFill>
                <a:latin typeface="Century"/>
                <a:ea typeface="Century"/>
                <a:cs typeface="Century"/>
                <a:sym typeface="Century"/>
              </a:rPr>
              <a:t>ID No.: 19METE020P</a:t>
            </a:r>
            <a:endParaRPr sz="1600" dirty="0">
              <a:solidFill>
                <a:srgbClr val="000000"/>
              </a:solidFill>
              <a:latin typeface="Century"/>
              <a:ea typeface="Century"/>
              <a:cs typeface="Century"/>
              <a:sym typeface="Century"/>
            </a:endParaRPr>
          </a:p>
          <a:p>
            <a:pPr marL="0" lvl="0" indent="0" algn="ctr" rtl="0">
              <a:spcBef>
                <a:spcPts val="0"/>
              </a:spcBef>
              <a:spcAft>
                <a:spcPts val="0"/>
              </a:spcAft>
              <a:buNone/>
            </a:pPr>
            <a:endParaRPr sz="1600" dirty="0">
              <a:latin typeface="Century"/>
              <a:ea typeface="Century"/>
              <a:cs typeface="Century"/>
              <a:sym typeface="Century"/>
            </a:endParaRPr>
          </a:p>
        </p:txBody>
      </p:sp>
      <p:sp>
        <p:nvSpPr>
          <p:cNvPr id="58" name="Google Shape;58;p13"/>
          <p:cNvSpPr txBox="1">
            <a:spLocks noGrp="1"/>
          </p:cNvSpPr>
          <p:nvPr>
            <p:ph type="subTitle" idx="1"/>
          </p:nvPr>
        </p:nvSpPr>
        <p:spPr>
          <a:xfrm>
            <a:off x="5764075" y="3171110"/>
            <a:ext cx="3676800" cy="91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dirty="0">
                <a:solidFill>
                  <a:srgbClr val="000000"/>
                </a:solidFill>
                <a:latin typeface="Century"/>
                <a:ea typeface="Century"/>
                <a:cs typeface="Century"/>
                <a:sym typeface="Century"/>
              </a:rPr>
              <a:t>Supervised By</a:t>
            </a:r>
            <a:endParaRPr sz="1400" b="1" dirty="0">
              <a:solidFill>
                <a:srgbClr val="000000"/>
              </a:solidFill>
              <a:latin typeface="Century"/>
              <a:ea typeface="Century"/>
              <a:cs typeface="Century"/>
              <a:sym typeface="Century"/>
            </a:endParaRPr>
          </a:p>
          <a:p>
            <a:pPr marL="0" lvl="0" indent="0" algn="l" rtl="0">
              <a:lnSpc>
                <a:spcPct val="115000"/>
              </a:lnSpc>
              <a:spcBef>
                <a:spcPts val="0"/>
              </a:spcBef>
              <a:spcAft>
                <a:spcPts val="0"/>
              </a:spcAft>
              <a:buNone/>
            </a:pPr>
            <a:r>
              <a:rPr lang="en" sz="1400" dirty="0">
                <a:solidFill>
                  <a:srgbClr val="000000"/>
                </a:solidFill>
                <a:latin typeface="Century"/>
                <a:ea typeface="Century"/>
                <a:cs typeface="Century"/>
                <a:sym typeface="Century"/>
              </a:rPr>
              <a:t>Prof. Dr. Md Azad Hossain</a:t>
            </a:r>
            <a:endParaRPr sz="1400" dirty="0">
              <a:solidFill>
                <a:srgbClr val="000000"/>
              </a:solidFill>
              <a:latin typeface="Century"/>
              <a:ea typeface="Century"/>
              <a:cs typeface="Century"/>
              <a:sym typeface="Century"/>
            </a:endParaRPr>
          </a:p>
          <a:p>
            <a:pPr marL="0" lvl="0" indent="0" algn="l" rtl="0">
              <a:lnSpc>
                <a:spcPct val="115000"/>
              </a:lnSpc>
              <a:spcBef>
                <a:spcPts val="0"/>
              </a:spcBef>
              <a:spcAft>
                <a:spcPts val="0"/>
              </a:spcAft>
              <a:buNone/>
            </a:pPr>
            <a:r>
              <a:rPr lang="en" sz="1400" dirty="0">
                <a:solidFill>
                  <a:srgbClr val="000000"/>
                </a:solidFill>
                <a:latin typeface="Century"/>
                <a:ea typeface="Century"/>
                <a:cs typeface="Century"/>
                <a:sym typeface="Century"/>
              </a:rPr>
              <a:t>Dept. of ETE, CUET.</a:t>
            </a:r>
            <a:endParaRPr sz="1400" dirty="0">
              <a:solidFill>
                <a:srgbClr val="000000"/>
              </a:solidFill>
              <a:latin typeface="Century"/>
              <a:ea typeface="Century"/>
              <a:cs typeface="Century"/>
              <a:sym typeface="Century"/>
            </a:endParaRPr>
          </a:p>
          <a:p>
            <a:pPr marL="0" lvl="0" indent="0" algn="ctr" rtl="0">
              <a:spcBef>
                <a:spcPts val="0"/>
              </a:spcBef>
              <a:spcAft>
                <a:spcPts val="0"/>
              </a:spcAft>
              <a:buNone/>
            </a:pPr>
            <a:endParaRPr sz="1400" dirty="0">
              <a:latin typeface="Century"/>
              <a:ea typeface="Century"/>
              <a:cs typeface="Century"/>
              <a:sym typeface="Century"/>
            </a:endParaRPr>
          </a:p>
        </p:txBody>
      </p:sp>
      <p:sp>
        <p:nvSpPr>
          <p:cNvPr id="59" name="Google Shape;59;p13"/>
          <p:cNvSpPr txBox="1">
            <a:spLocks noGrp="1"/>
          </p:cNvSpPr>
          <p:nvPr>
            <p:ph type="subTitle" idx="1"/>
          </p:nvPr>
        </p:nvSpPr>
        <p:spPr>
          <a:xfrm>
            <a:off x="5740400" y="4085810"/>
            <a:ext cx="3286733" cy="91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dirty="0">
                <a:solidFill>
                  <a:srgbClr val="000000"/>
                </a:solidFill>
                <a:latin typeface="Century"/>
                <a:ea typeface="Century"/>
                <a:cs typeface="Century"/>
                <a:sym typeface="Century"/>
              </a:rPr>
              <a:t>Co- Supervised By</a:t>
            </a:r>
            <a:endParaRPr sz="1400" b="1" dirty="0">
              <a:solidFill>
                <a:srgbClr val="000000"/>
              </a:solidFill>
              <a:latin typeface="Century"/>
              <a:ea typeface="Century"/>
              <a:cs typeface="Century"/>
              <a:sym typeface="Century"/>
            </a:endParaRPr>
          </a:p>
          <a:p>
            <a:pPr marL="0" lvl="0" indent="0" algn="l" rtl="0">
              <a:lnSpc>
                <a:spcPct val="115000"/>
              </a:lnSpc>
              <a:spcBef>
                <a:spcPts val="0"/>
              </a:spcBef>
              <a:spcAft>
                <a:spcPts val="0"/>
              </a:spcAft>
              <a:buNone/>
            </a:pPr>
            <a:r>
              <a:rPr lang="en" sz="1400" dirty="0">
                <a:solidFill>
                  <a:srgbClr val="000000"/>
                </a:solidFill>
                <a:latin typeface="Century"/>
                <a:ea typeface="Century"/>
                <a:cs typeface="Century"/>
                <a:sym typeface="Century"/>
              </a:rPr>
              <a:t>Prof. Dr. Mohammed Moshiul Hoque</a:t>
            </a:r>
            <a:endParaRPr sz="1400" dirty="0">
              <a:solidFill>
                <a:srgbClr val="000000"/>
              </a:solidFill>
              <a:latin typeface="Century"/>
              <a:ea typeface="Century"/>
              <a:cs typeface="Century"/>
              <a:sym typeface="Century"/>
            </a:endParaRPr>
          </a:p>
          <a:p>
            <a:pPr marL="0" lvl="0" indent="0" algn="l" rtl="0">
              <a:lnSpc>
                <a:spcPct val="115000"/>
              </a:lnSpc>
              <a:spcBef>
                <a:spcPts val="0"/>
              </a:spcBef>
              <a:spcAft>
                <a:spcPts val="0"/>
              </a:spcAft>
              <a:buNone/>
            </a:pPr>
            <a:r>
              <a:rPr lang="en" sz="1400" dirty="0">
                <a:solidFill>
                  <a:srgbClr val="000000"/>
                </a:solidFill>
                <a:latin typeface="Century"/>
                <a:ea typeface="Century"/>
                <a:cs typeface="Century"/>
                <a:sym typeface="Century"/>
              </a:rPr>
              <a:t>Dept. of CSE, CUET.</a:t>
            </a:r>
            <a:endParaRPr sz="1400" dirty="0">
              <a:solidFill>
                <a:srgbClr val="000000"/>
              </a:solidFill>
              <a:latin typeface="Century"/>
              <a:ea typeface="Century"/>
              <a:cs typeface="Century"/>
              <a:sym typeface="Century"/>
            </a:endParaRPr>
          </a:p>
          <a:p>
            <a:pPr marL="0" lvl="0" indent="0" algn="ctr" rtl="0">
              <a:spcBef>
                <a:spcPts val="0"/>
              </a:spcBef>
              <a:spcAft>
                <a:spcPts val="0"/>
              </a:spcAft>
              <a:buNone/>
            </a:pPr>
            <a:endParaRPr sz="1400" dirty="0">
              <a:latin typeface="Century"/>
              <a:ea typeface="Century"/>
              <a:cs typeface="Century"/>
              <a:sym typeface="Century"/>
            </a:endParaRPr>
          </a:p>
        </p:txBody>
      </p:sp>
      <p:pic>
        <p:nvPicPr>
          <p:cNvPr id="60" name="Google Shape;60;p13"/>
          <p:cNvPicPr preferRelativeResize="0"/>
          <p:nvPr/>
        </p:nvPicPr>
        <p:blipFill>
          <a:blip r:embed="rId3">
            <a:alphaModFix/>
          </a:blip>
          <a:stretch>
            <a:fillRect/>
          </a:stretch>
        </p:blipFill>
        <p:spPr>
          <a:xfrm>
            <a:off x="3847676" y="3169014"/>
            <a:ext cx="1292650" cy="1825374"/>
          </a:xfrm>
          <a:prstGeom prst="rect">
            <a:avLst/>
          </a:prstGeom>
          <a:noFill/>
          <a:ln>
            <a:noFill/>
          </a:ln>
        </p:spPr>
      </p:pic>
      <p:sp>
        <p:nvSpPr>
          <p:cNvPr id="2" name="Slide Number Placeholder 1">
            <a:extLst>
              <a:ext uri="{FF2B5EF4-FFF2-40B4-BE49-F238E27FC236}">
                <a16:creationId xmlns:a16="http://schemas.microsoft.com/office/drawing/2014/main" id="{72AB1165-31B4-4D7F-9741-CDA2659B32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Related Work (</a:t>
            </a:r>
            <a:r>
              <a:rPr lang="en" b="1">
                <a:solidFill>
                  <a:srgbClr val="9900FF"/>
                </a:solidFill>
                <a:latin typeface="Proxima Nova"/>
                <a:ea typeface="Proxima Nova"/>
                <a:cs typeface="Proxima Nova"/>
                <a:sym typeface="Proxima Nova"/>
              </a:rPr>
              <a:t>Image Based Methods</a:t>
            </a:r>
            <a:r>
              <a:rPr lang="en" b="1">
                <a:latin typeface="Proxima Nova"/>
                <a:ea typeface="Proxima Nova"/>
                <a:cs typeface="Proxima Nova"/>
                <a:sym typeface="Proxima Nova"/>
              </a:rPr>
              <a:t>)</a:t>
            </a:r>
            <a:endParaRPr b="1">
              <a:latin typeface="Proxima Nova"/>
              <a:ea typeface="Proxima Nova"/>
              <a:cs typeface="Proxima Nova"/>
              <a:sym typeface="Proxima Nova"/>
            </a:endParaRPr>
          </a:p>
        </p:txBody>
      </p:sp>
      <p:sp>
        <p:nvSpPr>
          <p:cNvPr id="109" name="Google Shape;109;p21"/>
          <p:cNvSpPr txBox="1">
            <a:spLocks noGrp="1"/>
          </p:cNvSpPr>
          <p:nvPr>
            <p:ph type="body" idx="1"/>
          </p:nvPr>
        </p:nvSpPr>
        <p:spPr>
          <a:xfrm>
            <a:off x="279549" y="846641"/>
            <a:ext cx="8398783" cy="4208700"/>
          </a:xfrm>
          <a:prstGeom prst="rect">
            <a:avLst/>
          </a:prstGeom>
        </p:spPr>
        <p:txBody>
          <a:bodyPr spcFirstLastPara="1" wrap="square" lIns="91425" tIns="91425" rIns="91425" bIns="91425" anchor="t" anchorCtr="0">
            <a:noAutofit/>
          </a:bodyPr>
          <a:lstStyle/>
          <a:p>
            <a:pPr marL="457200" lvl="0" indent="-342900" algn="just" rtl="0">
              <a:lnSpc>
                <a:spcPct val="95000"/>
              </a:lnSpc>
              <a:spcBef>
                <a:spcPts val="0"/>
              </a:spcBef>
              <a:spcAft>
                <a:spcPts val="0"/>
              </a:spcAft>
              <a:buClr>
                <a:srgbClr val="4A86E8"/>
              </a:buClr>
              <a:buSzPts val="1800"/>
              <a:buFont typeface="Times New Roman"/>
              <a:buChar char="❖"/>
            </a:pPr>
            <a:r>
              <a:rPr lang="en" sz="2000" dirty="0">
                <a:solidFill>
                  <a:srgbClr val="4A86E8"/>
                </a:solidFill>
                <a:latin typeface="Times New Roman"/>
                <a:ea typeface="Times New Roman"/>
                <a:cs typeface="Times New Roman"/>
                <a:sym typeface="Times New Roman"/>
              </a:rPr>
              <a:t>Image matters: Detecting offensive and non-compliant content / logo in product images, (Gandhi et al., 2019)</a:t>
            </a:r>
            <a:endParaRPr sz="2000" dirty="0">
              <a:solidFill>
                <a:srgbClr val="4A86E8"/>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Developed a system to detect and remove offensive content from an e-commerce catalog. </a:t>
            </a:r>
            <a:endParaRPr sz="1800" dirty="0">
              <a:solidFill>
                <a:srgbClr val="000000"/>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Pre-trained visual models are employed</a:t>
            </a:r>
            <a:r>
              <a:rPr lang="en" sz="1600" dirty="0">
                <a:solidFill>
                  <a:srgbClr val="000000"/>
                </a:solidFill>
                <a:latin typeface="Times New Roman"/>
                <a:ea typeface="Times New Roman"/>
                <a:cs typeface="Times New Roman"/>
                <a:sym typeface="Times New Roman"/>
              </a:rPr>
              <a:t>.</a:t>
            </a:r>
            <a:endParaRPr sz="1600" dirty="0">
              <a:solidFill>
                <a:srgbClr val="000000"/>
              </a:solidFill>
              <a:latin typeface="Times New Roman"/>
              <a:ea typeface="Times New Roman"/>
              <a:cs typeface="Times New Roman"/>
              <a:sym typeface="Times New Roman"/>
            </a:endParaRPr>
          </a:p>
          <a:p>
            <a:pPr marL="914400" lvl="0" indent="0" algn="just" rtl="0">
              <a:lnSpc>
                <a:spcPct val="95000"/>
              </a:lnSpc>
              <a:spcBef>
                <a:spcPts val="0"/>
              </a:spcBef>
              <a:spcAft>
                <a:spcPts val="0"/>
              </a:spcAft>
              <a:buNone/>
            </a:pPr>
            <a:endParaRPr sz="1500"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0"/>
              </a:spcBef>
              <a:spcAft>
                <a:spcPts val="0"/>
              </a:spcAft>
              <a:buClr>
                <a:schemeClr val="dk1"/>
              </a:buClr>
              <a:buSzPts val="1800"/>
              <a:buFont typeface="Times New Roman"/>
              <a:buChar char="❖"/>
            </a:pPr>
            <a:r>
              <a:rPr lang="en" sz="2000" dirty="0">
                <a:solidFill>
                  <a:schemeClr val="dk1"/>
                </a:solidFill>
                <a:latin typeface="Times New Roman"/>
                <a:ea typeface="Times New Roman"/>
                <a:cs typeface="Times New Roman"/>
                <a:sym typeface="Times New Roman"/>
              </a:rPr>
              <a:t>A dataset for troll classification of TamilMemes ( Suryawanshi et al., 2020)</a:t>
            </a:r>
            <a:endParaRPr sz="2000" dirty="0">
              <a:solidFill>
                <a:schemeClr val="dk1"/>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Released a dataset containing troll memes in Tamil. </a:t>
            </a:r>
            <a:endParaRPr sz="1800" dirty="0">
              <a:solidFill>
                <a:srgbClr val="000000"/>
              </a:solidFill>
              <a:latin typeface="Times New Roman"/>
              <a:ea typeface="Times New Roman"/>
              <a:cs typeface="Times New Roman"/>
              <a:sym typeface="Times New Roman"/>
            </a:endParaRPr>
          </a:p>
          <a:p>
            <a:pPr marL="914400" lvl="1" indent="-317500" algn="just" rtl="0">
              <a:lnSpc>
                <a:spcPct val="95000"/>
              </a:lnSpc>
              <a:spcBef>
                <a:spcPts val="0"/>
              </a:spcBef>
              <a:spcAft>
                <a:spcPts val="0"/>
              </a:spcAft>
              <a:buClr>
                <a:srgbClr val="000000"/>
              </a:buClr>
              <a:buSzPts val="1400"/>
              <a:buFont typeface="Arial"/>
              <a:buChar char="➢"/>
            </a:pPr>
            <a:r>
              <a:rPr lang="en" sz="1800" dirty="0">
                <a:solidFill>
                  <a:srgbClr val="000000"/>
                </a:solidFill>
                <a:latin typeface="Times New Roman"/>
                <a:ea typeface="Times New Roman"/>
                <a:cs typeface="Times New Roman"/>
                <a:sym typeface="Times New Roman"/>
              </a:rPr>
              <a:t>They used pre-trained (ResNet, MobileNet) image classification methods to differentiate between meme classes.  </a:t>
            </a:r>
            <a:endParaRPr sz="1800" dirty="0">
              <a:solidFill>
                <a:srgbClr val="000000"/>
              </a:solidFill>
              <a:latin typeface="Times New Roman"/>
              <a:ea typeface="Times New Roman"/>
              <a:cs typeface="Times New Roman"/>
              <a:sym typeface="Times New Roman"/>
            </a:endParaRPr>
          </a:p>
          <a:p>
            <a:pPr marL="914400" lvl="0" indent="0" algn="just" rtl="0">
              <a:lnSpc>
                <a:spcPct val="95000"/>
              </a:lnSpc>
              <a:spcBef>
                <a:spcPts val="0"/>
              </a:spcBef>
              <a:spcAft>
                <a:spcPts val="0"/>
              </a:spcAft>
              <a:buNone/>
            </a:pPr>
            <a:endParaRPr sz="955"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0"/>
              </a:spcBef>
              <a:spcAft>
                <a:spcPts val="0"/>
              </a:spcAft>
              <a:buClr>
                <a:schemeClr val="dk1"/>
              </a:buClr>
              <a:buSzPts val="1800"/>
              <a:buFont typeface="Times New Roman"/>
              <a:buChar char="❖"/>
            </a:pPr>
            <a:r>
              <a:rPr lang="en" sz="2000" dirty="0">
                <a:solidFill>
                  <a:schemeClr val="dk1"/>
                </a:solidFill>
                <a:latin typeface="Times New Roman"/>
                <a:ea typeface="Times New Roman"/>
                <a:cs typeface="Times New Roman"/>
                <a:sym typeface="Times New Roman"/>
              </a:rPr>
              <a:t>Smart content recognition from images using a mixture of convolutional neural networks (Connie et al., 2017) </a:t>
            </a:r>
            <a:endParaRPr sz="2000" dirty="0">
              <a:solidFill>
                <a:schemeClr val="dk1"/>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Developed a CNN-based adult content recognition system. </a:t>
            </a:r>
            <a:endParaRPr sz="1800" dirty="0">
              <a:solidFill>
                <a:srgbClr val="000000"/>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Used a weighted sum of multiple CNNs</a:t>
            </a:r>
            <a:endParaRPr sz="1800" dirty="0">
              <a:solidFill>
                <a:srgbClr val="000000"/>
              </a:solidFill>
              <a:latin typeface="Times New Roman"/>
              <a:ea typeface="Times New Roman"/>
              <a:cs typeface="Times New Roman"/>
              <a:sym typeface="Times New Roman"/>
            </a:endParaRPr>
          </a:p>
          <a:p>
            <a:pPr marL="0" lvl="0" indent="0" algn="just" rtl="0">
              <a:lnSpc>
                <a:spcPct val="95000"/>
              </a:lnSpc>
              <a:spcBef>
                <a:spcPts val="1200"/>
              </a:spcBef>
              <a:spcAft>
                <a:spcPts val="0"/>
              </a:spcAft>
              <a:buNone/>
            </a:pPr>
            <a:endParaRPr sz="855" dirty="0">
              <a:solidFill>
                <a:srgbClr val="000000"/>
              </a:solidFill>
              <a:latin typeface="Times New Roman"/>
              <a:ea typeface="Times New Roman"/>
              <a:cs typeface="Times New Roman"/>
              <a:sym typeface="Times New Roman"/>
            </a:endParaRPr>
          </a:p>
          <a:p>
            <a:pPr marL="0" lvl="0" indent="0" algn="l" rtl="0">
              <a:lnSpc>
                <a:spcPct val="95000"/>
              </a:lnSpc>
              <a:spcBef>
                <a:spcPts val="600"/>
              </a:spcBef>
              <a:spcAft>
                <a:spcPts val="1200"/>
              </a:spcAft>
              <a:buSzPts val="523"/>
              <a:buNone/>
            </a:pPr>
            <a:endParaRPr sz="855" dirty="0">
              <a:solidFill>
                <a:srgbClr val="000000"/>
              </a:solidFill>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3413D337-B92A-4801-B4F4-076F6B4E4E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Related Work (</a:t>
            </a:r>
            <a:r>
              <a:rPr lang="en" b="1">
                <a:solidFill>
                  <a:srgbClr val="9900FF"/>
                </a:solidFill>
                <a:latin typeface="Proxima Nova"/>
                <a:ea typeface="Proxima Nova"/>
                <a:cs typeface="Proxima Nova"/>
                <a:sym typeface="Proxima Nova"/>
              </a:rPr>
              <a:t>Text Based Methods</a:t>
            </a:r>
            <a:r>
              <a:rPr lang="en" b="1">
                <a:latin typeface="Proxima Nova"/>
                <a:ea typeface="Proxima Nova"/>
                <a:cs typeface="Proxima Nova"/>
                <a:sym typeface="Proxima Nova"/>
              </a:rPr>
              <a:t>)</a:t>
            </a:r>
            <a:endParaRPr b="1">
              <a:latin typeface="Proxima Nova"/>
              <a:ea typeface="Proxima Nova"/>
              <a:cs typeface="Proxima Nova"/>
              <a:sym typeface="Proxima Nova"/>
            </a:endParaRPr>
          </a:p>
        </p:txBody>
      </p:sp>
      <p:sp>
        <p:nvSpPr>
          <p:cNvPr id="115" name="Google Shape;115;p22"/>
          <p:cNvSpPr txBox="1">
            <a:spLocks noGrp="1"/>
          </p:cNvSpPr>
          <p:nvPr>
            <p:ph type="body" idx="1"/>
          </p:nvPr>
        </p:nvSpPr>
        <p:spPr>
          <a:xfrm>
            <a:off x="330350" y="850225"/>
            <a:ext cx="7601700" cy="4195200"/>
          </a:xfrm>
          <a:prstGeom prst="rect">
            <a:avLst/>
          </a:prstGeom>
        </p:spPr>
        <p:txBody>
          <a:bodyPr spcFirstLastPara="1" wrap="square" lIns="91425" tIns="91425" rIns="91425" bIns="91425" anchor="t" anchorCtr="0">
            <a:noAutofit/>
          </a:bodyPr>
          <a:lstStyle/>
          <a:p>
            <a:pPr marL="457200" lvl="0" indent="-330200" algn="just" rtl="0">
              <a:lnSpc>
                <a:spcPct val="95000"/>
              </a:lnSpc>
              <a:spcBef>
                <a:spcPts val="0"/>
              </a:spcBef>
              <a:spcAft>
                <a:spcPts val="0"/>
              </a:spcAft>
              <a:buClr>
                <a:schemeClr val="dk1"/>
              </a:buClr>
              <a:buSzPts val="1600"/>
              <a:buFont typeface="Times New Roman"/>
              <a:buChar char="❖"/>
            </a:pPr>
            <a:r>
              <a:rPr lang="en" sz="2000" dirty="0">
                <a:solidFill>
                  <a:schemeClr val="dk1"/>
                </a:solidFill>
                <a:latin typeface="Times New Roman"/>
                <a:ea typeface="Times New Roman"/>
                <a:cs typeface="Times New Roman"/>
                <a:sym typeface="Times New Roman"/>
              </a:rPr>
              <a:t>Deep learning based fusion approach for hate speech detection (Zhou et al., 2020) </a:t>
            </a:r>
            <a:endParaRPr sz="2000" dirty="0">
              <a:solidFill>
                <a:schemeClr val="dk1"/>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Employed the deep learning-based fusion approach to identify hate</a:t>
            </a:r>
            <a:endParaRPr sz="1800" dirty="0">
              <a:solidFill>
                <a:srgbClr val="000000"/>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Their work applied CNN, BERT, and ELMo to extract the textual features</a:t>
            </a:r>
            <a:endParaRPr sz="1800" dirty="0">
              <a:solidFill>
                <a:srgbClr val="000000"/>
              </a:solidFill>
              <a:latin typeface="Times New Roman"/>
              <a:ea typeface="Times New Roman"/>
              <a:cs typeface="Times New Roman"/>
              <a:sym typeface="Times New Roman"/>
            </a:endParaRPr>
          </a:p>
          <a:p>
            <a:pPr marL="914400" lvl="0" indent="0" algn="just" rtl="0">
              <a:lnSpc>
                <a:spcPct val="95000"/>
              </a:lnSpc>
              <a:spcBef>
                <a:spcPts val="0"/>
              </a:spcBef>
              <a:spcAft>
                <a:spcPts val="0"/>
              </a:spcAft>
              <a:buNone/>
            </a:pPr>
            <a:endParaRPr sz="1500"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0"/>
              </a:spcBef>
              <a:spcAft>
                <a:spcPts val="0"/>
              </a:spcAft>
              <a:buClr>
                <a:schemeClr val="dk1"/>
              </a:buClr>
              <a:buSzPts val="1800"/>
              <a:buFont typeface="Times New Roman"/>
              <a:buChar char="❖"/>
            </a:pPr>
            <a:r>
              <a:rPr lang="en" sz="2000" dirty="0">
                <a:solidFill>
                  <a:schemeClr val="dk1"/>
                </a:solidFill>
                <a:latin typeface="Times New Roman"/>
                <a:ea typeface="Times New Roman"/>
                <a:cs typeface="Times New Roman"/>
                <a:sym typeface="Times New Roman"/>
              </a:rPr>
              <a:t>Offensive language detection from multilingual code-mixed text using transformers (Sharif et. al., 2021) </a:t>
            </a:r>
            <a:endParaRPr sz="2000" dirty="0">
              <a:solidFill>
                <a:schemeClr val="dk1"/>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Showed that transformer-based models outdo ML and DL-based methods to detect multilingual offensive texts</a:t>
            </a:r>
            <a:endParaRPr sz="1800" dirty="0">
              <a:solidFill>
                <a:srgbClr val="000000"/>
              </a:solidFill>
              <a:latin typeface="Times New Roman"/>
              <a:ea typeface="Times New Roman"/>
              <a:cs typeface="Times New Roman"/>
              <a:sym typeface="Times New Roman"/>
            </a:endParaRPr>
          </a:p>
          <a:p>
            <a:pPr marL="914400" lvl="0" indent="0" algn="just" rtl="0">
              <a:lnSpc>
                <a:spcPct val="95000"/>
              </a:lnSpc>
              <a:spcBef>
                <a:spcPts val="0"/>
              </a:spcBef>
              <a:spcAft>
                <a:spcPts val="0"/>
              </a:spcAft>
              <a:buNone/>
            </a:pPr>
            <a:endParaRPr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0"/>
              </a:spcBef>
              <a:spcAft>
                <a:spcPts val="0"/>
              </a:spcAft>
              <a:buClr>
                <a:schemeClr val="dk1"/>
              </a:buClr>
              <a:buSzPts val="1800"/>
              <a:buFont typeface="Times New Roman"/>
              <a:buChar char="❖"/>
            </a:pPr>
            <a:r>
              <a:rPr lang="en" sz="2000" dirty="0">
                <a:solidFill>
                  <a:schemeClr val="dk1"/>
                </a:solidFill>
                <a:latin typeface="Times New Roman"/>
                <a:ea typeface="Times New Roman"/>
                <a:cs typeface="Times New Roman"/>
                <a:sym typeface="Times New Roman"/>
              </a:rPr>
              <a:t>Offensive language detection for Dravidian code-mixed YouTube comments (Andrew et al., 2021)</a:t>
            </a:r>
            <a:endParaRPr sz="2000" dirty="0">
              <a:solidFill>
                <a:schemeClr val="dk1"/>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Performed experimentation with SVM, LR, RF, and KNN to </a:t>
            </a:r>
            <a:endParaRPr sz="1800" dirty="0">
              <a:solidFill>
                <a:srgbClr val="000000"/>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Their work did not consider any semantics and contextual features </a:t>
            </a:r>
            <a:endParaRPr sz="1800" dirty="0">
              <a:solidFill>
                <a:srgbClr val="000000"/>
              </a:solidFill>
              <a:latin typeface="Arial"/>
              <a:ea typeface="Arial"/>
              <a:cs typeface="Arial"/>
              <a:sym typeface="Arial"/>
            </a:endParaRPr>
          </a:p>
          <a:p>
            <a:pPr marL="0" lvl="0" indent="0" algn="just" rtl="0">
              <a:lnSpc>
                <a:spcPct val="95000"/>
              </a:lnSpc>
              <a:spcBef>
                <a:spcPts val="1200"/>
              </a:spcBef>
              <a:spcAft>
                <a:spcPts val="0"/>
              </a:spcAft>
              <a:buNone/>
            </a:pPr>
            <a:endParaRPr sz="855" dirty="0">
              <a:solidFill>
                <a:srgbClr val="000000"/>
              </a:solidFill>
            </a:endParaRPr>
          </a:p>
          <a:p>
            <a:pPr marL="0" lvl="0" indent="0" algn="l" rtl="0">
              <a:lnSpc>
                <a:spcPct val="95000"/>
              </a:lnSpc>
              <a:spcBef>
                <a:spcPts val="600"/>
              </a:spcBef>
              <a:spcAft>
                <a:spcPts val="1200"/>
              </a:spcAft>
              <a:buSzPts val="523"/>
              <a:buNone/>
            </a:pPr>
            <a:endParaRPr sz="855" dirty="0">
              <a:solidFill>
                <a:srgbClr val="000000"/>
              </a:solidFill>
            </a:endParaRPr>
          </a:p>
        </p:txBody>
      </p:sp>
      <p:sp>
        <p:nvSpPr>
          <p:cNvPr id="2" name="Slide Number Placeholder 1">
            <a:extLst>
              <a:ext uri="{FF2B5EF4-FFF2-40B4-BE49-F238E27FC236}">
                <a16:creationId xmlns:a16="http://schemas.microsoft.com/office/drawing/2014/main" id="{CBD50890-BAC7-46B3-A60B-AA4F3F30C5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latin typeface="Proxima Nova"/>
                <a:ea typeface="Proxima Nova"/>
                <a:cs typeface="Proxima Nova"/>
                <a:sym typeface="Proxima Nova"/>
              </a:rPr>
              <a:t>Related Work (</a:t>
            </a:r>
            <a:r>
              <a:rPr lang="en" b="1" dirty="0">
                <a:solidFill>
                  <a:srgbClr val="9900FF"/>
                </a:solidFill>
                <a:latin typeface="Proxima Nova"/>
                <a:ea typeface="Proxima Nova"/>
                <a:cs typeface="Proxima Nova"/>
                <a:sym typeface="Proxima Nova"/>
              </a:rPr>
              <a:t>Multimodal Based Methods</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sp>
        <p:nvSpPr>
          <p:cNvPr id="121" name="Google Shape;121;p23"/>
          <p:cNvSpPr txBox="1">
            <a:spLocks noGrp="1"/>
          </p:cNvSpPr>
          <p:nvPr>
            <p:ph type="body" idx="1"/>
          </p:nvPr>
        </p:nvSpPr>
        <p:spPr>
          <a:xfrm>
            <a:off x="154450" y="850225"/>
            <a:ext cx="8798100" cy="4195200"/>
          </a:xfrm>
          <a:prstGeom prst="rect">
            <a:avLst/>
          </a:prstGeom>
        </p:spPr>
        <p:txBody>
          <a:bodyPr spcFirstLastPara="1" wrap="square" lIns="91425" tIns="91425" rIns="91425" bIns="91425" anchor="t" anchorCtr="0">
            <a:noAutofit/>
          </a:bodyPr>
          <a:lstStyle/>
          <a:p>
            <a:pPr marL="457200" lvl="0" indent="-342900" algn="just" rtl="0">
              <a:lnSpc>
                <a:spcPct val="95000"/>
              </a:lnSpc>
              <a:spcBef>
                <a:spcPts val="0"/>
              </a:spcBef>
              <a:spcAft>
                <a:spcPts val="0"/>
              </a:spcAft>
              <a:buClr>
                <a:schemeClr val="dk1"/>
              </a:buClr>
              <a:buSzPts val="1800"/>
              <a:buFont typeface="Times New Roman"/>
              <a:buChar char="❖"/>
            </a:pPr>
            <a:r>
              <a:rPr lang="en" sz="2000" dirty="0">
                <a:solidFill>
                  <a:schemeClr val="dk1"/>
                </a:solidFill>
                <a:latin typeface="Times New Roman"/>
                <a:ea typeface="Times New Roman"/>
                <a:cs typeface="Times New Roman"/>
                <a:sym typeface="Times New Roman"/>
              </a:rPr>
              <a:t>Multimodal hate speech detection in greek social media(Perifanos et al. 2021) </a:t>
            </a:r>
            <a:endParaRPr sz="2000" dirty="0">
              <a:solidFill>
                <a:schemeClr val="dk1"/>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Developed a multimodal dataset considering hateful, xenophobic, and racist tweets. </a:t>
            </a:r>
            <a:endParaRPr sz="1800" dirty="0">
              <a:solidFill>
                <a:srgbClr val="000000"/>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They applied pre-trained Resnet and BERT models for extracting visual and textual features.</a:t>
            </a:r>
            <a:endParaRPr sz="1800" dirty="0">
              <a:solidFill>
                <a:srgbClr val="000000"/>
              </a:solidFill>
              <a:latin typeface="Times New Roman"/>
              <a:ea typeface="Times New Roman"/>
              <a:cs typeface="Times New Roman"/>
              <a:sym typeface="Times New Roman"/>
            </a:endParaRPr>
          </a:p>
          <a:p>
            <a:pPr marL="914400" lvl="0" indent="0" algn="just" rtl="0">
              <a:lnSpc>
                <a:spcPct val="95000"/>
              </a:lnSpc>
              <a:spcBef>
                <a:spcPts val="0"/>
              </a:spcBef>
              <a:spcAft>
                <a:spcPts val="0"/>
              </a:spcAft>
              <a:buNone/>
            </a:pPr>
            <a:endParaRPr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0"/>
              </a:spcBef>
              <a:spcAft>
                <a:spcPts val="0"/>
              </a:spcAft>
              <a:buClr>
                <a:schemeClr val="dk1"/>
              </a:buClr>
              <a:buSzPts val="1800"/>
              <a:buFont typeface="Times New Roman"/>
              <a:buChar char="❖"/>
            </a:pPr>
            <a:r>
              <a:rPr lang="en" sz="2000" dirty="0">
                <a:solidFill>
                  <a:schemeClr val="dk1"/>
                </a:solidFill>
                <a:latin typeface="Times New Roman"/>
                <a:ea typeface="Times New Roman"/>
                <a:cs typeface="Times New Roman"/>
                <a:sym typeface="Times New Roman"/>
              </a:rPr>
              <a:t>Multimodal meme dataset (MultiOFF) for identifying offensive content in image and text (Suryawanshi et al., 2020) </a:t>
            </a:r>
            <a:endParaRPr sz="2000" dirty="0">
              <a:solidFill>
                <a:schemeClr val="dk1"/>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Built a multimodal dataset of 743 offensive and non-offensive memes related to the 2016 U.S. presidential election. </a:t>
            </a:r>
            <a:endParaRPr sz="1800" dirty="0">
              <a:solidFill>
                <a:srgbClr val="000000"/>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They adopted the early fusion approach to combine the multimodal features.</a:t>
            </a:r>
            <a:endParaRPr sz="1800" dirty="0">
              <a:solidFill>
                <a:srgbClr val="000000"/>
              </a:solidFill>
              <a:latin typeface="Times New Roman"/>
              <a:ea typeface="Times New Roman"/>
              <a:cs typeface="Times New Roman"/>
              <a:sym typeface="Times New Roman"/>
            </a:endParaRPr>
          </a:p>
          <a:p>
            <a:pPr marL="914400" lvl="0" indent="0" algn="just" rtl="0">
              <a:lnSpc>
                <a:spcPct val="95000"/>
              </a:lnSpc>
              <a:spcBef>
                <a:spcPts val="0"/>
              </a:spcBef>
              <a:spcAft>
                <a:spcPts val="0"/>
              </a:spcAft>
              <a:buNone/>
            </a:pPr>
            <a:endParaRPr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0"/>
              </a:spcBef>
              <a:spcAft>
                <a:spcPts val="0"/>
              </a:spcAft>
              <a:buClr>
                <a:schemeClr val="dk1"/>
              </a:buClr>
              <a:buSzPts val="1800"/>
              <a:buFont typeface="Times New Roman"/>
              <a:buChar char="❖"/>
            </a:pPr>
            <a:r>
              <a:rPr lang="en" sz="2000" dirty="0">
                <a:solidFill>
                  <a:schemeClr val="dk1"/>
                </a:solidFill>
                <a:latin typeface="Times New Roman"/>
                <a:ea typeface="Times New Roman"/>
                <a:cs typeface="Times New Roman"/>
                <a:sym typeface="Times New Roman"/>
              </a:rPr>
              <a:t>Exploring multimodal transformers for meme classification in Tamil language (Li et al. 2021)</a:t>
            </a:r>
            <a:endParaRPr sz="2000" dirty="0">
              <a:solidFill>
                <a:schemeClr val="dk1"/>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Developed a multimodal model leveraging the pre-trained BERT and ResNet152 architectures. </a:t>
            </a:r>
            <a:endParaRPr sz="1800" dirty="0">
              <a:solidFill>
                <a:srgbClr val="000000"/>
              </a:solidFill>
              <a:latin typeface="Times New Roman"/>
              <a:ea typeface="Times New Roman"/>
              <a:cs typeface="Times New Roman"/>
              <a:sym typeface="Times New Roman"/>
            </a:endParaRPr>
          </a:p>
          <a:p>
            <a:pPr marL="914400" lvl="0" indent="0" algn="just" rtl="0">
              <a:lnSpc>
                <a:spcPct val="95000"/>
              </a:lnSpc>
              <a:spcBef>
                <a:spcPts val="1200"/>
              </a:spcBef>
              <a:spcAft>
                <a:spcPts val="0"/>
              </a:spcAft>
              <a:buNone/>
            </a:pPr>
            <a:endParaRPr dirty="0">
              <a:solidFill>
                <a:srgbClr val="000000"/>
              </a:solidFill>
              <a:latin typeface="Times New Roman"/>
              <a:ea typeface="Times New Roman"/>
              <a:cs typeface="Times New Roman"/>
              <a:sym typeface="Times New Roman"/>
            </a:endParaRPr>
          </a:p>
          <a:p>
            <a:pPr marL="457200" lvl="0" indent="0" algn="just" rtl="0">
              <a:lnSpc>
                <a:spcPct val="95000"/>
              </a:lnSpc>
              <a:spcBef>
                <a:spcPts val="1200"/>
              </a:spcBef>
              <a:spcAft>
                <a:spcPts val="0"/>
              </a:spcAft>
              <a:buNone/>
            </a:pPr>
            <a:endParaRPr dirty="0">
              <a:solidFill>
                <a:srgbClr val="000000"/>
              </a:solidFill>
              <a:latin typeface="Times New Roman"/>
              <a:ea typeface="Times New Roman"/>
              <a:cs typeface="Times New Roman"/>
              <a:sym typeface="Times New Roman"/>
            </a:endParaRPr>
          </a:p>
          <a:p>
            <a:pPr marL="457200" lvl="0" indent="0" algn="just" rtl="0">
              <a:lnSpc>
                <a:spcPct val="95000"/>
              </a:lnSpc>
              <a:spcBef>
                <a:spcPts val="1200"/>
              </a:spcBef>
              <a:spcAft>
                <a:spcPts val="0"/>
              </a:spcAft>
              <a:buNone/>
            </a:pPr>
            <a:endParaRPr dirty="0">
              <a:solidFill>
                <a:srgbClr val="000000"/>
              </a:solidFill>
              <a:latin typeface="Arial"/>
              <a:ea typeface="Arial"/>
              <a:cs typeface="Arial"/>
              <a:sym typeface="Arial"/>
            </a:endParaRPr>
          </a:p>
          <a:p>
            <a:pPr marL="0" lvl="0" indent="0" algn="just" rtl="0">
              <a:lnSpc>
                <a:spcPct val="95000"/>
              </a:lnSpc>
              <a:spcBef>
                <a:spcPts val="1200"/>
              </a:spcBef>
              <a:spcAft>
                <a:spcPts val="0"/>
              </a:spcAft>
              <a:buNone/>
            </a:pPr>
            <a:endParaRPr sz="855" dirty="0">
              <a:solidFill>
                <a:srgbClr val="000000"/>
              </a:solidFill>
            </a:endParaRPr>
          </a:p>
          <a:p>
            <a:pPr marL="0" lvl="0" indent="0" algn="l" rtl="0">
              <a:lnSpc>
                <a:spcPct val="95000"/>
              </a:lnSpc>
              <a:spcBef>
                <a:spcPts val="600"/>
              </a:spcBef>
              <a:spcAft>
                <a:spcPts val="1200"/>
              </a:spcAft>
              <a:buSzPts val="523"/>
              <a:buNone/>
            </a:pPr>
            <a:endParaRPr sz="855" dirty="0">
              <a:solidFill>
                <a:srgbClr val="000000"/>
              </a:solidFill>
            </a:endParaRPr>
          </a:p>
        </p:txBody>
      </p:sp>
      <p:sp>
        <p:nvSpPr>
          <p:cNvPr id="2" name="Slide Number Placeholder 1">
            <a:extLst>
              <a:ext uri="{FF2B5EF4-FFF2-40B4-BE49-F238E27FC236}">
                <a16:creationId xmlns:a16="http://schemas.microsoft.com/office/drawing/2014/main" id="{17605456-F9D8-4383-936B-1C8909A2B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Related Work (</a:t>
            </a:r>
            <a:r>
              <a:rPr lang="en" b="1" dirty="0">
                <a:solidFill>
                  <a:srgbClr val="9900FF"/>
                </a:solidFill>
                <a:latin typeface="Proxima Nova"/>
                <a:ea typeface="Proxima Nova"/>
                <a:cs typeface="Proxima Nova"/>
                <a:sym typeface="Proxima Nova"/>
              </a:rPr>
              <a:t>Multimodal Based Methods</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sp>
        <p:nvSpPr>
          <p:cNvPr id="127" name="Google Shape;127;p24"/>
          <p:cNvSpPr txBox="1">
            <a:spLocks noGrp="1"/>
          </p:cNvSpPr>
          <p:nvPr>
            <p:ph type="body" idx="1"/>
          </p:nvPr>
        </p:nvSpPr>
        <p:spPr>
          <a:xfrm>
            <a:off x="431950" y="850225"/>
            <a:ext cx="8002500" cy="4195200"/>
          </a:xfrm>
          <a:prstGeom prst="rect">
            <a:avLst/>
          </a:prstGeom>
        </p:spPr>
        <p:txBody>
          <a:bodyPr spcFirstLastPara="1" wrap="square" lIns="91425" tIns="91425" rIns="91425" bIns="91425" anchor="t" anchorCtr="0">
            <a:noAutofit/>
          </a:bodyPr>
          <a:lstStyle/>
          <a:p>
            <a:pPr marL="457200" lvl="0" indent="-342900" algn="just" rtl="0">
              <a:lnSpc>
                <a:spcPct val="95000"/>
              </a:lnSpc>
              <a:spcBef>
                <a:spcPts val="1200"/>
              </a:spcBef>
              <a:spcAft>
                <a:spcPts val="0"/>
              </a:spcAft>
              <a:buClr>
                <a:schemeClr val="dk1"/>
              </a:buClr>
              <a:buSzPts val="1800"/>
              <a:buFont typeface="Times New Roman"/>
              <a:buChar char="❖"/>
            </a:pPr>
            <a:r>
              <a:rPr lang="en" sz="2000" dirty="0">
                <a:solidFill>
                  <a:schemeClr val="dk1"/>
                </a:solidFill>
                <a:latin typeface="Times New Roman"/>
                <a:ea typeface="Times New Roman"/>
                <a:cs typeface="Times New Roman"/>
                <a:sym typeface="Times New Roman"/>
              </a:rPr>
              <a:t>Investigating visual and textual features to identify trolls from multimodal social media memes (Hossain et al. 2021) </a:t>
            </a:r>
            <a:endParaRPr sz="2000" dirty="0">
              <a:solidFill>
                <a:schemeClr val="dk1"/>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Put together image and text features using the late fusion approach. </a:t>
            </a:r>
            <a:endParaRPr sz="1800" dirty="0">
              <a:solidFill>
                <a:srgbClr val="000000"/>
              </a:solidFill>
              <a:latin typeface="Times New Roman"/>
              <a:ea typeface="Times New Roman"/>
              <a:cs typeface="Times New Roman"/>
              <a:sym typeface="Times New Roman"/>
            </a:endParaRPr>
          </a:p>
          <a:p>
            <a:pPr marL="914400" lvl="1" indent="-330200" algn="just" rtl="0">
              <a:lnSpc>
                <a:spcPct val="95000"/>
              </a:lnSpc>
              <a:spcBef>
                <a:spcPts val="0"/>
              </a:spcBef>
              <a:spcAft>
                <a:spcPts val="0"/>
              </a:spcAft>
              <a:buClr>
                <a:srgbClr val="000000"/>
              </a:buClr>
              <a:buSzPts val="1600"/>
              <a:buFont typeface="Times New Roman"/>
              <a:buChar char="➢"/>
            </a:pPr>
            <a:r>
              <a:rPr lang="en" sz="1800" dirty="0">
                <a:solidFill>
                  <a:srgbClr val="000000"/>
                </a:solidFill>
                <a:latin typeface="Times New Roman"/>
                <a:ea typeface="Times New Roman"/>
                <a:cs typeface="Times New Roman"/>
                <a:sym typeface="Times New Roman"/>
              </a:rPr>
              <a:t>In the multimodal approach, BiLSTM is employed to extract the textual features.</a:t>
            </a:r>
            <a:endParaRPr sz="1800" dirty="0">
              <a:solidFill>
                <a:srgbClr val="000000"/>
              </a:solidFill>
              <a:latin typeface="Arial"/>
              <a:ea typeface="Arial"/>
              <a:cs typeface="Arial"/>
              <a:sym typeface="Arial"/>
            </a:endParaRPr>
          </a:p>
          <a:p>
            <a:pPr marL="0" lvl="0" indent="0" algn="just" rtl="0">
              <a:lnSpc>
                <a:spcPct val="95000"/>
              </a:lnSpc>
              <a:spcBef>
                <a:spcPts val="1200"/>
              </a:spcBef>
              <a:spcAft>
                <a:spcPts val="0"/>
              </a:spcAft>
              <a:buNone/>
            </a:pPr>
            <a:endParaRPr sz="855" dirty="0">
              <a:solidFill>
                <a:srgbClr val="000000"/>
              </a:solidFill>
            </a:endParaRPr>
          </a:p>
          <a:p>
            <a:pPr marL="0" lvl="0" indent="0" algn="l" rtl="0">
              <a:lnSpc>
                <a:spcPct val="95000"/>
              </a:lnSpc>
              <a:spcBef>
                <a:spcPts val="600"/>
              </a:spcBef>
              <a:spcAft>
                <a:spcPts val="1200"/>
              </a:spcAft>
              <a:buSzPts val="523"/>
              <a:buNone/>
            </a:pPr>
            <a:endParaRPr sz="855" dirty="0">
              <a:solidFill>
                <a:srgbClr val="000000"/>
              </a:solidFill>
            </a:endParaRPr>
          </a:p>
        </p:txBody>
      </p:sp>
      <p:sp>
        <p:nvSpPr>
          <p:cNvPr id="2" name="Slide Number Placeholder 1">
            <a:extLst>
              <a:ext uri="{FF2B5EF4-FFF2-40B4-BE49-F238E27FC236}">
                <a16:creationId xmlns:a16="http://schemas.microsoft.com/office/drawing/2014/main" id="{B1831254-50AD-43D7-A537-60392A6CE9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Existing Works Limitation</a:t>
            </a:r>
            <a:endParaRPr b="1">
              <a:latin typeface="Proxima Nova"/>
              <a:ea typeface="Proxima Nova"/>
              <a:cs typeface="Proxima Nova"/>
              <a:sym typeface="Proxima Nova"/>
            </a:endParaRPr>
          </a:p>
        </p:txBody>
      </p:sp>
      <p:sp>
        <p:nvSpPr>
          <p:cNvPr id="133" name="Google Shape;133;p25"/>
          <p:cNvSpPr txBox="1">
            <a:spLocks noGrp="1"/>
          </p:cNvSpPr>
          <p:nvPr>
            <p:ph type="body" idx="1"/>
          </p:nvPr>
        </p:nvSpPr>
        <p:spPr>
          <a:xfrm>
            <a:off x="431950" y="850225"/>
            <a:ext cx="8643900" cy="4195200"/>
          </a:xfrm>
          <a:prstGeom prst="rect">
            <a:avLst/>
          </a:prstGeom>
        </p:spPr>
        <p:txBody>
          <a:bodyPr spcFirstLastPara="1" wrap="square" lIns="91425" tIns="91425" rIns="91425" bIns="91425" anchor="t" anchorCtr="0">
            <a:noAutofit/>
          </a:bodyPr>
          <a:lstStyle/>
          <a:p>
            <a:pPr marL="457200" lvl="0" indent="-342900" algn="just" rtl="0">
              <a:lnSpc>
                <a:spcPct val="100000"/>
              </a:lnSpc>
              <a:spcBef>
                <a:spcPts val="6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Considered only a </a:t>
            </a:r>
            <a:r>
              <a:rPr lang="en" sz="2000" b="1" dirty="0">
                <a:solidFill>
                  <a:srgbClr val="FF0066"/>
                </a:solidFill>
                <a:latin typeface="Times New Roman"/>
                <a:ea typeface="Times New Roman"/>
                <a:cs typeface="Times New Roman"/>
                <a:sym typeface="Times New Roman"/>
              </a:rPr>
              <a:t>single modality </a:t>
            </a:r>
            <a:r>
              <a:rPr lang="en" sz="2000" dirty="0">
                <a:solidFill>
                  <a:srgbClr val="000000"/>
                </a:solidFill>
                <a:latin typeface="Times New Roman"/>
                <a:ea typeface="Times New Roman"/>
                <a:cs typeface="Times New Roman"/>
                <a:sym typeface="Times New Roman"/>
              </a:rPr>
              <a:t>for offense or troll detection </a:t>
            </a:r>
            <a:endParaRPr sz="2000" dirty="0">
              <a:solidFill>
                <a:srgbClr val="000000"/>
              </a:solidFill>
              <a:latin typeface="Times New Roman"/>
              <a:ea typeface="Times New Roman"/>
              <a:cs typeface="Times New Roman"/>
              <a:sym typeface="Times New Roman"/>
            </a:endParaRPr>
          </a:p>
          <a:p>
            <a:pPr marL="457200" lvl="0" indent="0" algn="just" rtl="0">
              <a:lnSpc>
                <a:spcPct val="100000"/>
              </a:lnSpc>
              <a:spcBef>
                <a:spcPts val="600"/>
              </a:spcBef>
              <a:spcAft>
                <a:spcPts val="0"/>
              </a:spcAft>
              <a:buNone/>
            </a:pPr>
            <a:endParaRPr sz="2000" dirty="0">
              <a:solidFill>
                <a:srgbClr val="000000"/>
              </a:solidFill>
              <a:latin typeface="Times New Roman"/>
              <a:ea typeface="Times New Roman"/>
              <a:cs typeface="Times New Roman"/>
              <a:sym typeface="Times New Roman"/>
            </a:endParaRPr>
          </a:p>
          <a:p>
            <a:pPr marL="457200" lvl="0" indent="-342900" algn="just" rtl="0">
              <a:lnSpc>
                <a:spcPct val="100000"/>
              </a:lnSpc>
              <a:spcBef>
                <a:spcPts val="6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Did not exploit the </a:t>
            </a:r>
            <a:r>
              <a:rPr lang="en" sz="2000" b="1" dirty="0">
                <a:solidFill>
                  <a:srgbClr val="6AA84F"/>
                </a:solidFill>
                <a:latin typeface="Times New Roman"/>
                <a:ea typeface="Times New Roman"/>
                <a:cs typeface="Times New Roman"/>
                <a:sym typeface="Times New Roman"/>
              </a:rPr>
              <a:t>advanced techniques</a:t>
            </a:r>
            <a:r>
              <a:rPr lang="en" sz="2000" dirty="0">
                <a:solidFill>
                  <a:srgbClr val="000000"/>
                </a:solidFill>
                <a:latin typeface="Times New Roman"/>
                <a:ea typeface="Times New Roman"/>
                <a:cs typeface="Times New Roman"/>
                <a:sym typeface="Times New Roman"/>
              </a:rPr>
              <a:t> to extract the multimodal features</a:t>
            </a:r>
            <a:endParaRPr sz="2000" dirty="0">
              <a:solidFill>
                <a:srgbClr val="000000"/>
              </a:solidFill>
              <a:latin typeface="Times New Roman"/>
              <a:ea typeface="Times New Roman"/>
              <a:cs typeface="Times New Roman"/>
              <a:sym typeface="Times New Roman"/>
            </a:endParaRPr>
          </a:p>
          <a:p>
            <a:pPr marL="0" lvl="0" indent="0" algn="just" rtl="0">
              <a:lnSpc>
                <a:spcPct val="100000"/>
              </a:lnSpc>
              <a:spcBef>
                <a:spcPts val="600"/>
              </a:spcBef>
              <a:spcAft>
                <a:spcPts val="0"/>
              </a:spcAft>
              <a:buNone/>
            </a:pPr>
            <a:endParaRPr sz="2000" dirty="0">
              <a:solidFill>
                <a:srgbClr val="000000"/>
              </a:solidFill>
              <a:latin typeface="Times New Roman"/>
              <a:ea typeface="Times New Roman"/>
              <a:cs typeface="Times New Roman"/>
              <a:sym typeface="Times New Roman"/>
            </a:endParaRPr>
          </a:p>
          <a:p>
            <a:pPr marL="457200" lvl="0" indent="-342900" algn="just" rtl="0">
              <a:lnSpc>
                <a:spcPct val="100000"/>
              </a:lnSpc>
              <a:spcBef>
                <a:spcPts val="6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Incapable of capturing </a:t>
            </a:r>
            <a:r>
              <a:rPr lang="en" sz="2000" b="1" dirty="0">
                <a:solidFill>
                  <a:srgbClr val="FF00FF"/>
                </a:solidFill>
                <a:latin typeface="Times New Roman"/>
                <a:ea typeface="Times New Roman"/>
                <a:cs typeface="Times New Roman"/>
                <a:sym typeface="Times New Roman"/>
              </a:rPr>
              <a:t>sequential features</a:t>
            </a:r>
            <a:endParaRPr sz="2000" b="1" dirty="0">
              <a:solidFill>
                <a:srgbClr val="FF00FF"/>
              </a:solidFill>
              <a:latin typeface="Times New Roman"/>
              <a:ea typeface="Times New Roman"/>
              <a:cs typeface="Times New Roman"/>
              <a:sym typeface="Times New Roman"/>
            </a:endParaRPr>
          </a:p>
          <a:p>
            <a:pPr marL="457200" lvl="0" indent="0" algn="just" rtl="0">
              <a:lnSpc>
                <a:spcPct val="100000"/>
              </a:lnSpc>
              <a:spcBef>
                <a:spcPts val="600"/>
              </a:spcBef>
              <a:spcAft>
                <a:spcPts val="0"/>
              </a:spcAft>
              <a:buNone/>
            </a:pPr>
            <a:endParaRPr sz="2000" dirty="0">
              <a:solidFill>
                <a:srgbClr val="000000"/>
              </a:solidFill>
              <a:latin typeface="Times New Roman"/>
              <a:ea typeface="Times New Roman"/>
              <a:cs typeface="Times New Roman"/>
              <a:sym typeface="Times New Roman"/>
            </a:endParaRPr>
          </a:p>
          <a:p>
            <a:pPr marL="457200" lvl="0" indent="-342900" algn="just" rtl="0">
              <a:lnSpc>
                <a:spcPct val="100000"/>
              </a:lnSpc>
              <a:spcBef>
                <a:spcPts val="600"/>
              </a:spcBef>
              <a:spcAft>
                <a:spcPts val="0"/>
              </a:spcAft>
              <a:buClr>
                <a:srgbClr val="000000"/>
              </a:buClr>
              <a:buSzPts val="1800"/>
              <a:buFont typeface="Times New Roman"/>
              <a:buChar char="❖"/>
            </a:pPr>
            <a:r>
              <a:rPr lang="en" sz="2000" b="1" dirty="0">
                <a:solidFill>
                  <a:srgbClr val="9900FF"/>
                </a:solidFill>
                <a:latin typeface="Times New Roman"/>
                <a:ea typeface="Times New Roman"/>
                <a:cs typeface="Times New Roman"/>
                <a:sym typeface="Times New Roman"/>
              </a:rPr>
              <a:t>Joint evaluation</a:t>
            </a:r>
            <a:r>
              <a:rPr lang="en" sz="2000" dirty="0">
                <a:solidFill>
                  <a:srgbClr val="000000"/>
                </a:solidFill>
                <a:latin typeface="Times New Roman"/>
                <a:ea typeface="Times New Roman"/>
                <a:cs typeface="Times New Roman"/>
                <a:sym typeface="Times New Roman"/>
              </a:rPr>
              <a:t> of the multimodal features has not explored</a:t>
            </a:r>
            <a:endParaRPr sz="2000" dirty="0">
              <a:solidFill>
                <a:srgbClr val="000000"/>
              </a:solidFill>
              <a:latin typeface="Times New Roman"/>
              <a:ea typeface="Times New Roman"/>
              <a:cs typeface="Times New Roman"/>
              <a:sym typeface="Times New Roman"/>
            </a:endParaRPr>
          </a:p>
          <a:p>
            <a:pPr marL="457200" lvl="0" indent="0" algn="just" rtl="0">
              <a:lnSpc>
                <a:spcPct val="100000"/>
              </a:lnSpc>
              <a:spcBef>
                <a:spcPts val="600"/>
              </a:spcBef>
              <a:spcAft>
                <a:spcPts val="0"/>
              </a:spcAft>
              <a:buNone/>
            </a:pPr>
            <a:endParaRPr sz="2000" dirty="0">
              <a:solidFill>
                <a:srgbClr val="000000"/>
              </a:solidFill>
              <a:latin typeface="Times New Roman"/>
              <a:ea typeface="Times New Roman"/>
              <a:cs typeface="Times New Roman"/>
              <a:sym typeface="Times New Roman"/>
            </a:endParaRPr>
          </a:p>
          <a:p>
            <a:pPr marL="457200" lvl="0" indent="-342900" algn="just" rtl="0">
              <a:lnSpc>
                <a:spcPct val="100000"/>
              </a:lnSpc>
              <a:spcBef>
                <a:spcPts val="6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Did not consider the </a:t>
            </a:r>
            <a:r>
              <a:rPr lang="en" sz="2000" b="1" dirty="0">
                <a:solidFill>
                  <a:srgbClr val="0000FF"/>
                </a:solidFill>
                <a:latin typeface="Times New Roman"/>
                <a:ea typeface="Times New Roman"/>
                <a:cs typeface="Times New Roman"/>
                <a:sym typeface="Times New Roman"/>
              </a:rPr>
              <a:t>multilingual</a:t>
            </a:r>
            <a:r>
              <a:rPr lang="en" sz="2000" dirty="0">
                <a:solidFill>
                  <a:srgbClr val="000000"/>
                </a:solidFill>
                <a:latin typeface="Times New Roman"/>
                <a:ea typeface="Times New Roman"/>
                <a:cs typeface="Times New Roman"/>
                <a:sym typeface="Times New Roman"/>
              </a:rPr>
              <a:t> scenario.</a:t>
            </a:r>
            <a:endParaRPr sz="2000" dirty="0">
              <a:solidFill>
                <a:srgbClr val="000000"/>
              </a:solidFill>
              <a:latin typeface="Times New Roman"/>
              <a:ea typeface="Times New Roman"/>
              <a:cs typeface="Times New Roman"/>
              <a:sym typeface="Times New Roman"/>
            </a:endParaRPr>
          </a:p>
          <a:p>
            <a:pPr marL="457200" lvl="0" indent="0" algn="just" rtl="0">
              <a:lnSpc>
                <a:spcPct val="95000"/>
              </a:lnSpc>
              <a:spcBef>
                <a:spcPts val="1200"/>
              </a:spcBef>
              <a:spcAft>
                <a:spcPts val="0"/>
              </a:spcAft>
              <a:buNone/>
            </a:pPr>
            <a:endParaRPr dirty="0">
              <a:solidFill>
                <a:srgbClr val="000000"/>
              </a:solidFill>
              <a:latin typeface="Arial"/>
              <a:ea typeface="Arial"/>
              <a:cs typeface="Arial"/>
              <a:sym typeface="Arial"/>
            </a:endParaRPr>
          </a:p>
          <a:p>
            <a:pPr marL="0" lvl="0" indent="0" algn="just" rtl="0">
              <a:lnSpc>
                <a:spcPct val="95000"/>
              </a:lnSpc>
              <a:spcBef>
                <a:spcPts val="1200"/>
              </a:spcBef>
              <a:spcAft>
                <a:spcPts val="0"/>
              </a:spcAft>
              <a:buNone/>
            </a:pPr>
            <a:endParaRPr sz="855" dirty="0">
              <a:solidFill>
                <a:srgbClr val="000000"/>
              </a:solidFill>
            </a:endParaRPr>
          </a:p>
          <a:p>
            <a:pPr marL="0" lvl="0" indent="0" algn="l" rtl="0">
              <a:lnSpc>
                <a:spcPct val="95000"/>
              </a:lnSpc>
              <a:spcBef>
                <a:spcPts val="600"/>
              </a:spcBef>
              <a:spcAft>
                <a:spcPts val="1200"/>
              </a:spcAft>
              <a:buSzPts val="523"/>
              <a:buNone/>
            </a:pPr>
            <a:endParaRPr sz="855" dirty="0">
              <a:solidFill>
                <a:srgbClr val="000000"/>
              </a:solidFill>
            </a:endParaRPr>
          </a:p>
        </p:txBody>
      </p:sp>
      <p:sp>
        <p:nvSpPr>
          <p:cNvPr id="2" name="Slide Number Placeholder 1">
            <a:extLst>
              <a:ext uri="{FF2B5EF4-FFF2-40B4-BE49-F238E27FC236}">
                <a16:creationId xmlns:a16="http://schemas.microsoft.com/office/drawing/2014/main" id="{2BBA50D5-20DE-4A5F-84E2-E721F02274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Research Gap</a:t>
            </a:r>
            <a:endParaRPr b="1">
              <a:latin typeface="Proxima Nova"/>
              <a:ea typeface="Proxima Nova"/>
              <a:cs typeface="Proxima Nova"/>
              <a:sym typeface="Proxima Nova"/>
            </a:endParaRPr>
          </a:p>
        </p:txBody>
      </p:sp>
      <p:sp>
        <p:nvSpPr>
          <p:cNvPr id="139" name="Google Shape;139;p26"/>
          <p:cNvSpPr txBox="1">
            <a:spLocks noGrp="1"/>
          </p:cNvSpPr>
          <p:nvPr>
            <p:ph type="body" idx="1"/>
          </p:nvPr>
        </p:nvSpPr>
        <p:spPr>
          <a:xfrm>
            <a:off x="431950" y="850225"/>
            <a:ext cx="8016000" cy="4195200"/>
          </a:xfrm>
          <a:prstGeom prst="rect">
            <a:avLst/>
          </a:prstGeom>
        </p:spPr>
        <p:txBody>
          <a:bodyPr spcFirstLastPara="1" wrap="square" lIns="91425" tIns="91425" rIns="91425" bIns="91425" anchor="t" anchorCtr="0">
            <a:noAutofit/>
          </a:bodyPr>
          <a:lstStyle/>
          <a:p>
            <a:pPr marL="457200" lvl="0" indent="-342900" algn="just" rtl="0">
              <a:lnSpc>
                <a:spcPct val="95000"/>
              </a:lnSpc>
              <a:spcBef>
                <a:spcPts val="120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The key research questions explored in this work are</a:t>
            </a:r>
            <a:endParaRPr dirty="0">
              <a:solidFill>
                <a:srgbClr val="000000"/>
              </a:solidFill>
              <a:latin typeface="Times New Roman"/>
              <a:ea typeface="Times New Roman"/>
              <a:cs typeface="Times New Roman"/>
              <a:sym typeface="Times New Roman"/>
            </a:endParaRPr>
          </a:p>
          <a:p>
            <a:pPr marL="457200" lvl="0" indent="0" algn="just" rtl="0">
              <a:lnSpc>
                <a:spcPct val="95000"/>
              </a:lnSpc>
              <a:spcBef>
                <a:spcPts val="600"/>
              </a:spcBef>
              <a:spcAft>
                <a:spcPts val="0"/>
              </a:spcAft>
              <a:buNone/>
            </a:pPr>
            <a:endParaRPr dirty="0">
              <a:solidFill>
                <a:srgbClr val="000000"/>
              </a:solidFill>
              <a:latin typeface="Times New Roman"/>
              <a:ea typeface="Times New Roman"/>
              <a:cs typeface="Times New Roman"/>
              <a:sym typeface="Times New Roman"/>
            </a:endParaRPr>
          </a:p>
          <a:p>
            <a:pPr marL="914400" lvl="1" indent="-342900" algn="just" rtl="0">
              <a:lnSpc>
                <a:spcPct val="95000"/>
              </a:lnSpc>
              <a:spcBef>
                <a:spcPts val="0"/>
              </a:spcBef>
              <a:spcAft>
                <a:spcPts val="0"/>
              </a:spcAft>
              <a:buClr>
                <a:srgbClr val="000000"/>
              </a:buClr>
              <a:buSzPts val="1800"/>
              <a:buFont typeface="Arial"/>
              <a:buChar char="➢"/>
            </a:pPr>
            <a:r>
              <a:rPr lang="en" sz="2000" b="1" dirty="0">
                <a:solidFill>
                  <a:srgbClr val="9900FF"/>
                </a:solidFill>
                <a:latin typeface="Times New Roman"/>
                <a:ea typeface="Times New Roman"/>
                <a:cs typeface="Times New Roman"/>
                <a:sym typeface="Times New Roman"/>
              </a:rPr>
              <a:t>RQ1:</a:t>
            </a:r>
            <a:r>
              <a:rPr lang="en" sz="2000" dirty="0">
                <a:solidFill>
                  <a:srgbClr val="000000"/>
                </a:solidFill>
                <a:latin typeface="Times New Roman"/>
                <a:ea typeface="Times New Roman"/>
                <a:cs typeface="Times New Roman"/>
                <a:sym typeface="Times New Roman"/>
              </a:rPr>
              <a:t> </a:t>
            </a:r>
            <a:r>
              <a:rPr lang="en" sz="1800" dirty="0">
                <a:solidFill>
                  <a:srgbClr val="000000"/>
                </a:solidFill>
                <a:latin typeface="Times New Roman"/>
                <a:ea typeface="Times New Roman"/>
                <a:cs typeface="Times New Roman"/>
                <a:sym typeface="Times New Roman"/>
              </a:rPr>
              <a:t>How to develop a framework leveraging features from visual and textual modalities to identify offense and trolling from memes? </a:t>
            </a:r>
            <a:endParaRPr sz="1800" dirty="0">
              <a:solidFill>
                <a:srgbClr val="000000"/>
              </a:solidFill>
              <a:latin typeface="Times New Roman"/>
              <a:ea typeface="Times New Roman"/>
              <a:cs typeface="Times New Roman"/>
              <a:sym typeface="Times New Roman"/>
            </a:endParaRPr>
          </a:p>
          <a:p>
            <a:pPr marL="914400" lvl="0" indent="0" algn="just" rtl="0">
              <a:lnSpc>
                <a:spcPct val="95000"/>
              </a:lnSpc>
              <a:spcBef>
                <a:spcPts val="0"/>
              </a:spcBef>
              <a:spcAft>
                <a:spcPts val="0"/>
              </a:spcAft>
              <a:buNone/>
            </a:pPr>
            <a:endParaRPr dirty="0">
              <a:solidFill>
                <a:srgbClr val="000000"/>
              </a:solidFill>
              <a:latin typeface="Times New Roman"/>
              <a:ea typeface="Times New Roman"/>
              <a:cs typeface="Times New Roman"/>
              <a:sym typeface="Times New Roman"/>
            </a:endParaRPr>
          </a:p>
          <a:p>
            <a:pPr marL="914400" lvl="1" indent="-342900" algn="just" rtl="0">
              <a:lnSpc>
                <a:spcPct val="95000"/>
              </a:lnSpc>
              <a:spcBef>
                <a:spcPts val="0"/>
              </a:spcBef>
              <a:spcAft>
                <a:spcPts val="0"/>
              </a:spcAft>
              <a:buClr>
                <a:srgbClr val="000000"/>
              </a:buClr>
              <a:buSzPts val="1800"/>
              <a:buFont typeface="Arial"/>
              <a:buChar char="➢"/>
            </a:pPr>
            <a:r>
              <a:rPr lang="en" sz="2000" b="1" dirty="0">
                <a:solidFill>
                  <a:srgbClr val="9900FF"/>
                </a:solidFill>
                <a:latin typeface="Times New Roman"/>
                <a:ea typeface="Times New Roman"/>
                <a:cs typeface="Times New Roman"/>
                <a:sym typeface="Times New Roman"/>
              </a:rPr>
              <a:t>RQ2:</a:t>
            </a:r>
            <a:r>
              <a:rPr lang="en" sz="2000" dirty="0">
                <a:solidFill>
                  <a:srgbClr val="000000"/>
                </a:solidFill>
                <a:latin typeface="Times New Roman"/>
                <a:ea typeface="Times New Roman"/>
                <a:cs typeface="Times New Roman"/>
                <a:sym typeface="Times New Roman"/>
              </a:rPr>
              <a:t> </a:t>
            </a:r>
            <a:r>
              <a:rPr lang="en" sz="1800" dirty="0">
                <a:solidFill>
                  <a:srgbClr val="000000"/>
                </a:solidFill>
                <a:latin typeface="Times New Roman"/>
                <a:ea typeface="Times New Roman"/>
                <a:cs typeface="Times New Roman"/>
                <a:sym typeface="Times New Roman"/>
              </a:rPr>
              <a:t>How to develop a unified architecture that can effectively work on multilingual multimodal memes? </a:t>
            </a:r>
            <a:endParaRPr sz="1800" dirty="0">
              <a:solidFill>
                <a:srgbClr val="000000"/>
              </a:solidFill>
              <a:latin typeface="Times New Roman"/>
              <a:ea typeface="Times New Roman"/>
              <a:cs typeface="Times New Roman"/>
              <a:sym typeface="Times New Roman"/>
            </a:endParaRPr>
          </a:p>
          <a:p>
            <a:pPr marL="914400" lvl="0" indent="0" algn="just" rtl="0">
              <a:lnSpc>
                <a:spcPct val="95000"/>
              </a:lnSpc>
              <a:spcBef>
                <a:spcPts val="0"/>
              </a:spcBef>
              <a:spcAft>
                <a:spcPts val="0"/>
              </a:spcAft>
              <a:buNone/>
            </a:pPr>
            <a:endParaRPr dirty="0">
              <a:solidFill>
                <a:srgbClr val="000000"/>
              </a:solidFill>
              <a:latin typeface="Times New Roman"/>
              <a:ea typeface="Times New Roman"/>
              <a:cs typeface="Times New Roman"/>
              <a:sym typeface="Times New Roman"/>
            </a:endParaRPr>
          </a:p>
          <a:p>
            <a:pPr marL="914400" lvl="1" indent="-342900" algn="just" rtl="0">
              <a:lnSpc>
                <a:spcPct val="95000"/>
              </a:lnSpc>
              <a:spcBef>
                <a:spcPts val="0"/>
              </a:spcBef>
              <a:spcAft>
                <a:spcPts val="0"/>
              </a:spcAft>
              <a:buClr>
                <a:srgbClr val="000000"/>
              </a:buClr>
              <a:buSzPts val="1800"/>
              <a:buFont typeface="Arial"/>
              <a:buChar char="➢"/>
            </a:pPr>
            <a:r>
              <a:rPr lang="en" sz="2000" b="1" dirty="0">
                <a:solidFill>
                  <a:srgbClr val="9900FF"/>
                </a:solidFill>
                <a:latin typeface="Times New Roman"/>
                <a:ea typeface="Times New Roman"/>
                <a:cs typeface="Times New Roman"/>
                <a:sym typeface="Times New Roman"/>
              </a:rPr>
              <a:t>RQ3:</a:t>
            </a:r>
            <a:r>
              <a:rPr lang="en" sz="2000" dirty="0">
                <a:solidFill>
                  <a:srgbClr val="000000"/>
                </a:solidFill>
                <a:latin typeface="Times New Roman"/>
                <a:ea typeface="Times New Roman"/>
                <a:cs typeface="Times New Roman"/>
                <a:sym typeface="Times New Roman"/>
              </a:rPr>
              <a:t> </a:t>
            </a:r>
            <a:r>
              <a:rPr lang="en" sz="1800" dirty="0">
                <a:solidFill>
                  <a:srgbClr val="000000"/>
                </a:solidFill>
                <a:latin typeface="Times New Roman"/>
                <a:ea typeface="Times New Roman"/>
                <a:cs typeface="Times New Roman"/>
                <a:sym typeface="Times New Roman"/>
              </a:rPr>
              <a:t>Can conventional ensemble methods be appropriate enough in offensive memes detection? </a:t>
            </a:r>
            <a:endParaRPr sz="1800" dirty="0">
              <a:solidFill>
                <a:srgbClr val="000000"/>
              </a:solidFill>
              <a:latin typeface="Times New Roman"/>
              <a:ea typeface="Times New Roman"/>
              <a:cs typeface="Times New Roman"/>
              <a:sym typeface="Times New Roman"/>
            </a:endParaRPr>
          </a:p>
          <a:p>
            <a:pPr marL="914400" lvl="0" indent="0" algn="just" rtl="0">
              <a:lnSpc>
                <a:spcPct val="95000"/>
              </a:lnSpc>
              <a:spcBef>
                <a:spcPts val="0"/>
              </a:spcBef>
              <a:spcAft>
                <a:spcPts val="0"/>
              </a:spcAft>
              <a:buNone/>
            </a:pPr>
            <a:endParaRPr dirty="0">
              <a:solidFill>
                <a:srgbClr val="000000"/>
              </a:solidFill>
              <a:latin typeface="Times New Roman"/>
              <a:ea typeface="Times New Roman"/>
              <a:cs typeface="Times New Roman"/>
              <a:sym typeface="Times New Roman"/>
            </a:endParaRPr>
          </a:p>
          <a:p>
            <a:pPr marL="914400" lvl="1" indent="-342900" algn="just" rtl="0">
              <a:lnSpc>
                <a:spcPct val="95000"/>
              </a:lnSpc>
              <a:spcBef>
                <a:spcPts val="0"/>
              </a:spcBef>
              <a:spcAft>
                <a:spcPts val="0"/>
              </a:spcAft>
              <a:buClr>
                <a:srgbClr val="000000"/>
              </a:buClr>
              <a:buSzPts val="1800"/>
              <a:buFont typeface="Arial"/>
              <a:buChar char="➢"/>
            </a:pPr>
            <a:r>
              <a:rPr lang="en" sz="2000" b="1" dirty="0">
                <a:solidFill>
                  <a:srgbClr val="9900FF"/>
                </a:solidFill>
                <a:latin typeface="Times New Roman"/>
                <a:ea typeface="Times New Roman"/>
                <a:cs typeface="Times New Roman"/>
                <a:sym typeface="Times New Roman"/>
              </a:rPr>
              <a:t>RQ4:</a:t>
            </a:r>
            <a:r>
              <a:rPr lang="en" sz="2000" dirty="0">
                <a:solidFill>
                  <a:srgbClr val="000000"/>
                </a:solidFill>
                <a:latin typeface="Times New Roman"/>
                <a:ea typeface="Times New Roman"/>
                <a:cs typeface="Times New Roman"/>
                <a:sym typeface="Times New Roman"/>
              </a:rPr>
              <a:t> </a:t>
            </a:r>
            <a:r>
              <a:rPr lang="en" sz="1800" dirty="0">
                <a:solidFill>
                  <a:srgbClr val="000000"/>
                </a:solidFill>
                <a:latin typeface="Times New Roman"/>
                <a:ea typeface="Times New Roman"/>
                <a:cs typeface="Times New Roman"/>
                <a:sym typeface="Times New Roman"/>
              </a:rPr>
              <a:t>Can zero-shot learning be applied in cross-domain settings for multimodal offense detection?</a:t>
            </a:r>
            <a:endParaRPr sz="1800" dirty="0">
              <a:solidFill>
                <a:srgbClr val="000000"/>
              </a:solidFill>
              <a:latin typeface="Times New Roman"/>
              <a:ea typeface="Times New Roman"/>
              <a:cs typeface="Times New Roman"/>
              <a:sym typeface="Times New Roman"/>
            </a:endParaRPr>
          </a:p>
          <a:p>
            <a:pPr marL="457200" lvl="0" indent="0" algn="just" rtl="0">
              <a:lnSpc>
                <a:spcPct val="95000"/>
              </a:lnSpc>
              <a:spcBef>
                <a:spcPts val="1200"/>
              </a:spcBef>
              <a:spcAft>
                <a:spcPts val="0"/>
              </a:spcAft>
              <a:buNone/>
            </a:pPr>
            <a:endParaRPr dirty="0">
              <a:solidFill>
                <a:srgbClr val="000000"/>
              </a:solidFill>
              <a:latin typeface="Times New Roman"/>
              <a:ea typeface="Times New Roman"/>
              <a:cs typeface="Times New Roman"/>
              <a:sym typeface="Times New Roman"/>
            </a:endParaRPr>
          </a:p>
          <a:p>
            <a:pPr marL="0" lvl="0" indent="0" algn="just" rtl="0">
              <a:lnSpc>
                <a:spcPct val="95000"/>
              </a:lnSpc>
              <a:spcBef>
                <a:spcPts val="120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l" rtl="0">
              <a:lnSpc>
                <a:spcPct val="95000"/>
              </a:lnSpc>
              <a:spcBef>
                <a:spcPts val="600"/>
              </a:spcBef>
              <a:spcAft>
                <a:spcPts val="1200"/>
              </a:spcAft>
              <a:buSzPts val="523"/>
              <a:buNone/>
            </a:pPr>
            <a:endParaRPr sz="1600" dirty="0">
              <a:solidFill>
                <a:srgbClr val="000000"/>
              </a:solidFill>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F3ABF245-A05A-4C09-9622-03481C5100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Contribution</a:t>
            </a:r>
            <a:endParaRPr b="1">
              <a:latin typeface="Proxima Nova"/>
              <a:ea typeface="Proxima Nova"/>
              <a:cs typeface="Proxima Nova"/>
              <a:sym typeface="Proxima Nova"/>
            </a:endParaRPr>
          </a:p>
        </p:txBody>
      </p:sp>
      <p:sp>
        <p:nvSpPr>
          <p:cNvPr id="145" name="Google Shape;145;p27"/>
          <p:cNvSpPr txBox="1">
            <a:spLocks noGrp="1"/>
          </p:cNvSpPr>
          <p:nvPr>
            <p:ph type="body" idx="1"/>
          </p:nvPr>
        </p:nvSpPr>
        <p:spPr>
          <a:xfrm>
            <a:off x="245532" y="876950"/>
            <a:ext cx="8339069" cy="4195200"/>
          </a:xfrm>
          <a:prstGeom prst="rect">
            <a:avLst/>
          </a:prstGeom>
        </p:spPr>
        <p:txBody>
          <a:bodyPr spcFirstLastPara="1" wrap="square" lIns="91425" tIns="91425" rIns="91425" bIns="91425" anchor="t" anchorCtr="0">
            <a:noAutofit/>
          </a:bodyPr>
          <a:lstStyle/>
          <a:p>
            <a:pPr marL="457200" lvl="0" indent="-342900" algn="just" rtl="0">
              <a:lnSpc>
                <a:spcPct val="95000"/>
              </a:lnSpc>
              <a:spcBef>
                <a:spcPts val="12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Propose a model that exploits </a:t>
            </a:r>
            <a:r>
              <a:rPr lang="en" sz="2000" u="sng" dirty="0">
                <a:solidFill>
                  <a:srgbClr val="9900FF"/>
                </a:solidFill>
                <a:latin typeface="Times New Roman"/>
                <a:ea typeface="Times New Roman"/>
                <a:cs typeface="Times New Roman"/>
                <a:sym typeface="Times New Roman"/>
              </a:rPr>
              <a:t>visual</a:t>
            </a:r>
            <a:r>
              <a:rPr lang="en" sz="2000" dirty="0">
                <a:solidFill>
                  <a:srgbClr val="000000"/>
                </a:solidFill>
                <a:latin typeface="Times New Roman"/>
                <a:ea typeface="Times New Roman"/>
                <a:cs typeface="Times New Roman"/>
                <a:sym typeface="Times New Roman"/>
              </a:rPr>
              <a:t>, </a:t>
            </a:r>
            <a:r>
              <a:rPr lang="en" sz="2000" u="sng" dirty="0">
                <a:solidFill>
                  <a:srgbClr val="0000FF"/>
                </a:solidFill>
                <a:latin typeface="Times New Roman"/>
                <a:ea typeface="Times New Roman"/>
                <a:cs typeface="Times New Roman"/>
                <a:sym typeface="Times New Roman"/>
              </a:rPr>
              <a:t>textual</a:t>
            </a:r>
            <a:r>
              <a:rPr lang="en" sz="2000" dirty="0">
                <a:solidFill>
                  <a:srgbClr val="000000"/>
                </a:solidFill>
                <a:latin typeface="Times New Roman"/>
                <a:ea typeface="Times New Roman"/>
                <a:cs typeface="Times New Roman"/>
                <a:sym typeface="Times New Roman"/>
              </a:rPr>
              <a:t>, and </a:t>
            </a:r>
            <a:r>
              <a:rPr lang="en" sz="2000" u="sng" dirty="0">
                <a:solidFill>
                  <a:srgbClr val="6AA84F"/>
                </a:solidFill>
                <a:latin typeface="Times New Roman"/>
                <a:ea typeface="Times New Roman"/>
                <a:cs typeface="Times New Roman"/>
                <a:sym typeface="Times New Roman"/>
              </a:rPr>
              <a:t>multimodal</a:t>
            </a:r>
            <a:r>
              <a:rPr lang="en" sz="2000" u="sng" dirty="0">
                <a:solidFill>
                  <a:srgbClr val="000000"/>
                </a:solidFill>
                <a:latin typeface="Times New Roman"/>
                <a:ea typeface="Times New Roman"/>
                <a:cs typeface="Times New Roman"/>
                <a:sym typeface="Times New Roman"/>
              </a:rPr>
              <a:t> </a:t>
            </a:r>
            <a:r>
              <a:rPr lang="en" sz="2000" dirty="0">
                <a:solidFill>
                  <a:srgbClr val="000000"/>
                </a:solidFill>
                <a:latin typeface="Times New Roman"/>
                <a:ea typeface="Times New Roman"/>
                <a:cs typeface="Times New Roman"/>
                <a:sym typeface="Times New Roman"/>
              </a:rPr>
              <a:t>features of the memes. </a:t>
            </a:r>
            <a:endParaRPr sz="2000" dirty="0">
              <a:solidFill>
                <a:srgbClr val="000000"/>
              </a:solidFill>
              <a:latin typeface="Times New Roman"/>
              <a:ea typeface="Times New Roman"/>
              <a:cs typeface="Times New Roman"/>
              <a:sym typeface="Times New Roman"/>
            </a:endParaRPr>
          </a:p>
          <a:p>
            <a:pPr marL="457200" lvl="0" indent="0" algn="just" rtl="0">
              <a:lnSpc>
                <a:spcPct val="95000"/>
              </a:lnSpc>
              <a:spcBef>
                <a:spcPts val="600"/>
              </a:spcBef>
              <a:spcAft>
                <a:spcPts val="0"/>
              </a:spcAft>
              <a:buNone/>
            </a:pPr>
            <a:endParaRPr sz="2000" dirty="0">
              <a:solidFill>
                <a:srgbClr val="000000"/>
              </a:solidFill>
              <a:latin typeface="Times New Roman"/>
              <a:ea typeface="Times New Roman"/>
              <a:cs typeface="Times New Roman"/>
              <a:sym typeface="Times New Roman"/>
            </a:endParaRPr>
          </a:p>
          <a:p>
            <a:pPr marL="914400" lvl="1" indent="-342900" algn="just" rtl="0">
              <a:lnSpc>
                <a:spcPct val="95000"/>
              </a:lnSpc>
              <a:spcBef>
                <a:spcPts val="12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Investigate the multimodal </a:t>
            </a:r>
            <a:r>
              <a:rPr lang="en" sz="2000" dirty="0">
                <a:solidFill>
                  <a:srgbClr val="0000FF"/>
                </a:solidFill>
                <a:latin typeface="Times New Roman"/>
                <a:ea typeface="Times New Roman"/>
                <a:cs typeface="Times New Roman"/>
                <a:sym typeface="Times New Roman"/>
              </a:rPr>
              <a:t>decision fusion</a:t>
            </a:r>
            <a:r>
              <a:rPr lang="en" sz="2000" dirty="0">
                <a:solidFill>
                  <a:srgbClr val="000000"/>
                </a:solidFill>
                <a:latin typeface="Times New Roman"/>
                <a:ea typeface="Times New Roman"/>
                <a:cs typeface="Times New Roman"/>
                <a:sym typeface="Times New Roman"/>
              </a:rPr>
              <a:t>, and </a:t>
            </a:r>
            <a:r>
              <a:rPr lang="en" sz="2000" dirty="0">
                <a:solidFill>
                  <a:srgbClr val="FF00FF"/>
                </a:solidFill>
                <a:latin typeface="Times New Roman"/>
                <a:ea typeface="Times New Roman"/>
                <a:cs typeface="Times New Roman"/>
                <a:sym typeface="Times New Roman"/>
              </a:rPr>
              <a:t>feature fusion</a:t>
            </a:r>
            <a:r>
              <a:rPr lang="en" sz="2000" dirty="0">
                <a:solidFill>
                  <a:srgbClr val="000000"/>
                </a:solidFill>
                <a:latin typeface="Times New Roman"/>
                <a:ea typeface="Times New Roman"/>
                <a:cs typeface="Times New Roman"/>
                <a:sym typeface="Times New Roman"/>
              </a:rPr>
              <a:t> approaches with contemporary visual and textual models. </a:t>
            </a:r>
            <a:endParaRPr sz="2000" dirty="0">
              <a:solidFill>
                <a:srgbClr val="000000"/>
              </a:solidFill>
              <a:latin typeface="Times New Roman"/>
              <a:ea typeface="Times New Roman"/>
              <a:cs typeface="Times New Roman"/>
              <a:sym typeface="Times New Roman"/>
            </a:endParaRPr>
          </a:p>
          <a:p>
            <a:pPr marL="914400" lvl="0" indent="0" algn="just" rtl="0">
              <a:lnSpc>
                <a:spcPct val="95000"/>
              </a:lnSpc>
              <a:spcBef>
                <a:spcPts val="600"/>
              </a:spcBef>
              <a:spcAft>
                <a:spcPts val="0"/>
              </a:spcAft>
              <a:buNone/>
            </a:pPr>
            <a:endParaRPr sz="2000" dirty="0">
              <a:solidFill>
                <a:srgbClr val="000000"/>
              </a:solidFill>
              <a:latin typeface="Times New Roman"/>
              <a:ea typeface="Times New Roman"/>
              <a:cs typeface="Times New Roman"/>
              <a:sym typeface="Times New Roman"/>
            </a:endParaRPr>
          </a:p>
          <a:p>
            <a:pPr marL="914400" lvl="1" indent="-342900" algn="just" rtl="0">
              <a:lnSpc>
                <a:spcPct val="95000"/>
              </a:lnSpc>
              <a:spcBef>
                <a:spcPts val="12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Employ an ensemble technique that automatically </a:t>
            </a:r>
            <a:r>
              <a:rPr lang="en" sz="2000" dirty="0">
                <a:solidFill>
                  <a:schemeClr val="accent4"/>
                </a:solidFill>
                <a:latin typeface="Times New Roman"/>
                <a:ea typeface="Times New Roman"/>
                <a:cs typeface="Times New Roman"/>
                <a:sym typeface="Times New Roman"/>
              </a:rPr>
              <a:t>assigns</a:t>
            </a:r>
            <a:r>
              <a:rPr lang="en" sz="2000" dirty="0">
                <a:solidFill>
                  <a:srgbClr val="000000"/>
                </a:solidFill>
                <a:latin typeface="Times New Roman"/>
                <a:ea typeface="Times New Roman"/>
                <a:cs typeface="Times New Roman"/>
                <a:sym typeface="Times New Roman"/>
              </a:rPr>
              <a:t> appropriate </a:t>
            </a:r>
            <a:r>
              <a:rPr lang="en" sz="2000" dirty="0">
                <a:solidFill>
                  <a:schemeClr val="accent6"/>
                </a:solidFill>
                <a:latin typeface="Times New Roman"/>
                <a:ea typeface="Times New Roman"/>
                <a:cs typeface="Times New Roman"/>
                <a:sym typeface="Times New Roman"/>
              </a:rPr>
              <a:t>weight</a:t>
            </a:r>
            <a:r>
              <a:rPr lang="en" sz="2000" dirty="0">
                <a:solidFill>
                  <a:srgbClr val="000000"/>
                </a:solidFill>
                <a:latin typeface="Times New Roman"/>
                <a:ea typeface="Times New Roman"/>
                <a:cs typeface="Times New Roman"/>
                <a:sym typeface="Times New Roman"/>
              </a:rPr>
              <a:t> to the participating modules based on their prior performance on the dataset.</a:t>
            </a:r>
            <a:endParaRPr sz="2000" dirty="0">
              <a:solidFill>
                <a:srgbClr val="000000"/>
              </a:solidFill>
              <a:latin typeface="Times New Roman"/>
              <a:ea typeface="Times New Roman"/>
              <a:cs typeface="Times New Roman"/>
              <a:sym typeface="Times New Roman"/>
            </a:endParaRPr>
          </a:p>
          <a:p>
            <a:pPr marL="914400" lvl="0" indent="0" algn="just" rtl="0">
              <a:lnSpc>
                <a:spcPct val="95000"/>
              </a:lnSpc>
              <a:spcBef>
                <a:spcPts val="120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just" rtl="0">
              <a:lnSpc>
                <a:spcPct val="95000"/>
              </a:lnSpc>
              <a:spcBef>
                <a:spcPts val="1200"/>
              </a:spcBef>
              <a:spcAft>
                <a:spcPts val="0"/>
              </a:spcAft>
              <a:buNone/>
            </a:pPr>
            <a:endParaRPr sz="1600" dirty="0">
              <a:solidFill>
                <a:srgbClr val="000000"/>
              </a:solidFill>
              <a:latin typeface="Times New Roman"/>
              <a:ea typeface="Times New Roman"/>
              <a:cs typeface="Times New Roman"/>
              <a:sym typeface="Times New Roman"/>
            </a:endParaRPr>
          </a:p>
          <a:p>
            <a:pPr marL="0" lvl="0" indent="0" algn="l" rtl="0">
              <a:lnSpc>
                <a:spcPct val="95000"/>
              </a:lnSpc>
              <a:spcBef>
                <a:spcPts val="600"/>
              </a:spcBef>
              <a:spcAft>
                <a:spcPts val="1200"/>
              </a:spcAft>
              <a:buSzPts val="523"/>
              <a:buNone/>
            </a:pPr>
            <a:endParaRPr sz="1600" dirty="0">
              <a:solidFill>
                <a:srgbClr val="000000"/>
              </a:solidFill>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CEE5F2D2-F3C4-4D4F-898F-361C624D61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Contribution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sp>
        <p:nvSpPr>
          <p:cNvPr id="151" name="Google Shape;151;p28"/>
          <p:cNvSpPr txBox="1">
            <a:spLocks noGrp="1"/>
          </p:cNvSpPr>
          <p:nvPr>
            <p:ph type="body" idx="1"/>
          </p:nvPr>
        </p:nvSpPr>
        <p:spPr>
          <a:xfrm>
            <a:off x="296333" y="876950"/>
            <a:ext cx="7790792" cy="4195200"/>
          </a:xfrm>
          <a:prstGeom prst="rect">
            <a:avLst/>
          </a:prstGeom>
        </p:spPr>
        <p:txBody>
          <a:bodyPr spcFirstLastPara="1" wrap="square" lIns="91425" tIns="91425" rIns="91425" bIns="91425" anchor="t" anchorCtr="0">
            <a:noAutofit/>
          </a:bodyPr>
          <a:lstStyle/>
          <a:p>
            <a:pPr marL="457200" lvl="0" indent="-342900" algn="just" rtl="0">
              <a:lnSpc>
                <a:spcPct val="95000"/>
              </a:lnSpc>
              <a:spcBef>
                <a:spcPts val="12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Empirically evaluates the proposed model on </a:t>
            </a:r>
            <a:r>
              <a:rPr lang="en" sz="2000" dirty="0">
                <a:solidFill>
                  <a:srgbClr val="9900FF"/>
                </a:solidFill>
                <a:latin typeface="Times New Roman"/>
                <a:ea typeface="Times New Roman"/>
                <a:cs typeface="Times New Roman"/>
                <a:sym typeface="Times New Roman"/>
              </a:rPr>
              <a:t>multilingual</a:t>
            </a:r>
            <a:r>
              <a:rPr lang="en" sz="2000" dirty="0">
                <a:solidFill>
                  <a:srgbClr val="000000"/>
                </a:solidFill>
                <a:latin typeface="Times New Roman"/>
                <a:ea typeface="Times New Roman"/>
                <a:cs typeface="Times New Roman"/>
                <a:sym typeface="Times New Roman"/>
              </a:rPr>
              <a:t> (English &amp; Tamil) datasets and demonstrates how </a:t>
            </a:r>
            <a:r>
              <a:rPr lang="en" sz="2000" dirty="0">
                <a:solidFill>
                  <a:srgbClr val="6AA84F"/>
                </a:solidFill>
                <a:latin typeface="Times New Roman"/>
                <a:ea typeface="Times New Roman"/>
                <a:cs typeface="Times New Roman"/>
                <a:sym typeface="Times New Roman"/>
              </a:rPr>
              <a:t>ensemble technique</a:t>
            </a:r>
            <a:r>
              <a:rPr lang="en" sz="2000" dirty="0">
                <a:solidFill>
                  <a:srgbClr val="000000"/>
                </a:solidFill>
                <a:latin typeface="Times New Roman"/>
                <a:ea typeface="Times New Roman"/>
                <a:cs typeface="Times New Roman"/>
                <a:sym typeface="Times New Roman"/>
              </a:rPr>
              <a:t> can enhance the classifier’s performance.</a:t>
            </a:r>
            <a:endParaRPr sz="2000" dirty="0">
              <a:solidFill>
                <a:srgbClr val="000000"/>
              </a:solidFill>
              <a:latin typeface="Times New Roman"/>
              <a:ea typeface="Times New Roman"/>
              <a:cs typeface="Times New Roman"/>
              <a:sym typeface="Times New Roman"/>
            </a:endParaRPr>
          </a:p>
          <a:p>
            <a:pPr marL="457200" lvl="0" indent="0" algn="just" rtl="0">
              <a:lnSpc>
                <a:spcPct val="95000"/>
              </a:lnSpc>
              <a:spcBef>
                <a:spcPts val="1200"/>
              </a:spcBef>
              <a:spcAft>
                <a:spcPts val="0"/>
              </a:spcAft>
              <a:buNone/>
            </a:pPr>
            <a:endParaRPr sz="2000"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12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Perform extensive experimentation and compare the performance with a set of visual, textual, and multimodal models.</a:t>
            </a:r>
            <a:endParaRPr sz="2000" dirty="0">
              <a:solidFill>
                <a:srgbClr val="000000"/>
              </a:solidFill>
              <a:latin typeface="Times New Roman"/>
              <a:ea typeface="Times New Roman"/>
              <a:cs typeface="Times New Roman"/>
              <a:sym typeface="Times New Roman"/>
            </a:endParaRPr>
          </a:p>
          <a:p>
            <a:pPr marL="457200" lvl="0" indent="0" algn="just" rtl="0">
              <a:lnSpc>
                <a:spcPct val="95000"/>
              </a:lnSpc>
              <a:spcBef>
                <a:spcPts val="1200"/>
              </a:spcBef>
              <a:spcAft>
                <a:spcPts val="0"/>
              </a:spcAft>
              <a:buNone/>
            </a:pPr>
            <a:endParaRPr sz="2000"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12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Present a </a:t>
            </a:r>
            <a:r>
              <a:rPr lang="en" sz="2000" dirty="0">
                <a:solidFill>
                  <a:srgbClr val="0000FF"/>
                </a:solidFill>
                <a:latin typeface="Times New Roman"/>
                <a:ea typeface="Times New Roman"/>
                <a:cs typeface="Times New Roman"/>
                <a:sym typeface="Times New Roman"/>
              </a:rPr>
              <a:t>quantitative</a:t>
            </a:r>
            <a:r>
              <a:rPr lang="en" sz="2000" dirty="0">
                <a:solidFill>
                  <a:srgbClr val="000000"/>
                </a:solidFill>
                <a:latin typeface="Times New Roman"/>
                <a:ea typeface="Times New Roman"/>
                <a:cs typeface="Times New Roman"/>
                <a:sym typeface="Times New Roman"/>
              </a:rPr>
              <a:t>, </a:t>
            </a:r>
            <a:r>
              <a:rPr lang="en" sz="2000" dirty="0">
                <a:solidFill>
                  <a:srgbClr val="FF00FF"/>
                </a:solidFill>
                <a:latin typeface="Times New Roman"/>
                <a:ea typeface="Times New Roman"/>
                <a:cs typeface="Times New Roman"/>
                <a:sym typeface="Times New Roman"/>
              </a:rPr>
              <a:t>qualitative</a:t>
            </a:r>
            <a:r>
              <a:rPr lang="en" sz="2000" dirty="0">
                <a:solidFill>
                  <a:srgbClr val="000000"/>
                </a:solidFill>
                <a:latin typeface="Times New Roman"/>
                <a:ea typeface="Times New Roman"/>
                <a:cs typeface="Times New Roman"/>
                <a:sym typeface="Times New Roman"/>
              </a:rPr>
              <a:t> analysis of the model’s miss-classifications and point out a few directions to resolve these issues.</a:t>
            </a:r>
            <a:endParaRPr sz="2000" dirty="0">
              <a:solidFill>
                <a:srgbClr val="000000"/>
              </a:solidFill>
              <a:latin typeface="Times New Roman"/>
              <a:ea typeface="Times New Roman"/>
              <a:cs typeface="Times New Roman"/>
              <a:sym typeface="Times New Roman"/>
            </a:endParaRPr>
          </a:p>
          <a:p>
            <a:pPr marL="457200" lvl="0" indent="0" algn="just" rtl="0">
              <a:lnSpc>
                <a:spcPct val="95000"/>
              </a:lnSpc>
              <a:spcBef>
                <a:spcPts val="1200"/>
              </a:spcBef>
              <a:spcAft>
                <a:spcPts val="0"/>
              </a:spcAft>
              <a:buNone/>
            </a:pPr>
            <a:endParaRPr dirty="0">
              <a:solidFill>
                <a:srgbClr val="000000"/>
              </a:solidFill>
              <a:latin typeface="Arial"/>
              <a:ea typeface="Arial"/>
              <a:cs typeface="Arial"/>
              <a:sym typeface="Arial"/>
            </a:endParaRPr>
          </a:p>
          <a:p>
            <a:pPr marL="0" lvl="0" indent="0" algn="just" rtl="0">
              <a:lnSpc>
                <a:spcPct val="95000"/>
              </a:lnSpc>
              <a:spcBef>
                <a:spcPts val="1200"/>
              </a:spcBef>
              <a:spcAft>
                <a:spcPts val="0"/>
              </a:spcAft>
              <a:buNone/>
            </a:pPr>
            <a:endParaRPr dirty="0">
              <a:solidFill>
                <a:srgbClr val="000000"/>
              </a:solidFill>
            </a:endParaRPr>
          </a:p>
          <a:p>
            <a:pPr marL="0" lvl="0" indent="0" algn="l" rtl="0">
              <a:lnSpc>
                <a:spcPct val="95000"/>
              </a:lnSpc>
              <a:spcBef>
                <a:spcPts val="600"/>
              </a:spcBef>
              <a:spcAft>
                <a:spcPts val="1200"/>
              </a:spcAft>
              <a:buSzPts val="523"/>
              <a:buNone/>
            </a:pPr>
            <a:endParaRPr dirty="0">
              <a:solidFill>
                <a:srgbClr val="000000"/>
              </a:solidFill>
            </a:endParaRPr>
          </a:p>
        </p:txBody>
      </p:sp>
      <p:sp>
        <p:nvSpPr>
          <p:cNvPr id="2" name="Slide Number Placeholder 1">
            <a:extLst>
              <a:ext uri="{FF2B5EF4-FFF2-40B4-BE49-F238E27FC236}">
                <a16:creationId xmlns:a16="http://schemas.microsoft.com/office/drawing/2014/main" id="{1D90CA04-56DC-4941-A143-919DBFBD71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1042475" y="2371825"/>
            <a:ext cx="68991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dirty="0">
                <a:solidFill>
                  <a:srgbClr val="FF0066"/>
                </a:solidFill>
                <a:latin typeface="Proxima Nova"/>
                <a:ea typeface="Proxima Nova"/>
                <a:cs typeface="Proxima Nova"/>
                <a:sym typeface="Proxima Nova"/>
              </a:rPr>
              <a:t>Offensive Memes Detection Framework</a:t>
            </a:r>
            <a:endParaRPr b="1" dirty="0">
              <a:solidFill>
                <a:srgbClr val="FF0066"/>
              </a:solidFill>
              <a:latin typeface="Proxima Nova"/>
              <a:ea typeface="Proxima Nova"/>
              <a:cs typeface="Proxima Nova"/>
              <a:sym typeface="Proxima Nova"/>
            </a:endParaRPr>
          </a:p>
        </p:txBody>
      </p:sp>
      <p:sp>
        <p:nvSpPr>
          <p:cNvPr id="157" name="Google Shape;157;p29"/>
          <p:cNvSpPr txBox="1">
            <a:spLocks noGrp="1"/>
          </p:cNvSpPr>
          <p:nvPr>
            <p:ph type="body" idx="1"/>
          </p:nvPr>
        </p:nvSpPr>
        <p:spPr>
          <a:xfrm>
            <a:off x="855375" y="3474775"/>
            <a:ext cx="6780900" cy="1282200"/>
          </a:xfrm>
          <a:prstGeom prst="rect">
            <a:avLst/>
          </a:prstGeom>
        </p:spPr>
        <p:txBody>
          <a:bodyPr spcFirstLastPara="1" wrap="square" lIns="91425" tIns="91425" rIns="91425" bIns="91425" anchor="t" anchorCtr="0">
            <a:noAutofit/>
          </a:bodyPr>
          <a:lstStyle/>
          <a:p>
            <a:pPr marL="0" lvl="0" indent="0" algn="just" rtl="0">
              <a:lnSpc>
                <a:spcPct val="95000"/>
              </a:lnSpc>
              <a:spcBef>
                <a:spcPts val="1200"/>
              </a:spcBef>
              <a:spcAft>
                <a:spcPts val="0"/>
              </a:spcAft>
              <a:buNone/>
            </a:pPr>
            <a:endParaRPr>
              <a:solidFill>
                <a:srgbClr val="000000"/>
              </a:solidFill>
            </a:endParaRPr>
          </a:p>
          <a:p>
            <a:pPr marL="0" lvl="0" indent="0" algn="l" rtl="0">
              <a:lnSpc>
                <a:spcPct val="95000"/>
              </a:lnSpc>
              <a:spcBef>
                <a:spcPts val="600"/>
              </a:spcBef>
              <a:spcAft>
                <a:spcPts val="1200"/>
              </a:spcAft>
              <a:buSzPts val="523"/>
              <a:buNone/>
            </a:pPr>
            <a:endParaRPr>
              <a:solidFill>
                <a:srgbClr val="000000"/>
              </a:solidFill>
            </a:endParaRPr>
          </a:p>
        </p:txBody>
      </p:sp>
      <p:sp>
        <p:nvSpPr>
          <p:cNvPr id="2" name="Slide Number Placeholder 1">
            <a:extLst>
              <a:ext uri="{FF2B5EF4-FFF2-40B4-BE49-F238E27FC236}">
                <a16:creationId xmlns:a16="http://schemas.microsoft.com/office/drawing/2014/main" id="{FF80B518-B6EE-42DF-9F46-5F2F147500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Task Definition</a:t>
            </a:r>
            <a:endParaRPr b="1">
              <a:latin typeface="Proxima Nova"/>
              <a:ea typeface="Proxima Nova"/>
              <a:cs typeface="Proxima Nova"/>
              <a:sym typeface="Proxima Nova"/>
            </a:endParaRPr>
          </a:p>
        </p:txBody>
      </p:sp>
      <mc:AlternateContent xmlns:mc="http://schemas.openxmlformats.org/markup-compatibility/2006" xmlns:a14="http://schemas.microsoft.com/office/drawing/2010/main">
        <mc:Choice Requires="a14">
          <p:sp>
            <p:nvSpPr>
              <p:cNvPr id="163" name="Google Shape;163;p30"/>
              <p:cNvSpPr txBox="1">
                <a:spLocks noGrp="1"/>
              </p:cNvSpPr>
              <p:nvPr>
                <p:ph type="body" idx="1"/>
              </p:nvPr>
            </p:nvSpPr>
            <p:spPr>
              <a:xfrm>
                <a:off x="138024" y="876950"/>
                <a:ext cx="8382031" cy="4195200"/>
              </a:xfrm>
              <a:prstGeom prst="rect">
                <a:avLst/>
              </a:prstGeom>
            </p:spPr>
            <p:txBody>
              <a:bodyPr spcFirstLastPara="1" wrap="square" lIns="91425" tIns="91425" rIns="91425" bIns="91425" anchor="t" anchorCtr="0">
                <a:noAutofit/>
              </a:bodyPr>
              <a:lstStyle/>
              <a:p>
                <a:pPr marL="742950" lvl="0" indent="-285750" algn="just" rtl="0">
                  <a:lnSpc>
                    <a:spcPct val="95000"/>
                  </a:lnSpc>
                  <a:spcBef>
                    <a:spcPts val="1200"/>
                  </a:spcBef>
                  <a:spcAft>
                    <a:spcPts val="0"/>
                  </a:spcAft>
                  <a:buClrTx/>
                  <a:buFont typeface="Wingdings" panose="05000000000000000000" pitchFamily="2" charset="2"/>
                  <a:buChar char="v"/>
                </a:pPr>
                <a:r>
                  <a:rPr lang="en-US" sz="2000" dirty="0">
                    <a:solidFill>
                      <a:srgbClr val="000000"/>
                    </a:solidFill>
                    <a:latin typeface="Times New Roman"/>
                    <a:ea typeface="Times New Roman"/>
                    <a:cs typeface="Times New Roman"/>
                    <a:sym typeface="Times New Roman"/>
                  </a:rPr>
                  <a:t>The research objective is to develop a framework (</a:t>
                </a:r>
                <a14:m>
                  <m:oMath xmlns:m="http://schemas.openxmlformats.org/officeDocument/2006/math">
                    <m:r>
                      <a:rPr lang="en-US" sz="2000" b="1" i="1" dirty="0" smtClean="0">
                        <a:solidFill>
                          <a:srgbClr val="7030A0"/>
                        </a:solidFill>
                        <a:latin typeface="Cambria Math" panose="02040503050406030204" pitchFamily="18" charset="0"/>
                        <a:ea typeface="Times New Roman"/>
                        <a:cs typeface="Times New Roman"/>
                        <a:sym typeface="Times New Roman"/>
                      </a:rPr>
                      <m:t>𝑭</m:t>
                    </m:r>
                  </m:oMath>
                </a14:m>
                <a:r>
                  <a:rPr lang="en-US" sz="2000" dirty="0">
                    <a:solidFill>
                      <a:srgbClr val="000000"/>
                    </a:solidFill>
                    <a:latin typeface="Times New Roman"/>
                    <a:ea typeface="Times New Roman"/>
                    <a:cs typeface="Times New Roman"/>
                    <a:sym typeface="Times New Roman"/>
                  </a:rPr>
                  <a:t>) to identify offense and trolling from memes. </a:t>
                </a:r>
              </a:p>
              <a:p>
                <a:pPr marL="742950" lvl="0" indent="-285750" algn="just">
                  <a:lnSpc>
                    <a:spcPct val="95000"/>
                  </a:lnSpc>
                  <a:spcBef>
                    <a:spcPts val="1200"/>
                  </a:spcBef>
                  <a:buClrTx/>
                  <a:buFont typeface="Wingdings" panose="05000000000000000000" pitchFamily="2" charset="2"/>
                  <a:buChar char="v"/>
                </a:pPr>
                <a:r>
                  <a:rPr lang="en-US" sz="2000" dirty="0">
                    <a:solidFill>
                      <a:srgbClr val="000000"/>
                    </a:solidFill>
                    <a:latin typeface="Times New Roman"/>
                    <a:ea typeface="Times New Roman"/>
                    <a:cs typeface="Times New Roman"/>
                    <a:sym typeface="Times New Roman"/>
                  </a:rPr>
                  <a:t>The</a:t>
                </a:r>
                <a14:m>
                  <m:oMath xmlns:m="http://schemas.openxmlformats.org/officeDocument/2006/math">
                    <m:r>
                      <a:rPr lang="en-US" sz="2000" i="1" dirty="0" smtClean="0">
                        <a:solidFill>
                          <a:srgbClr val="000000"/>
                        </a:solidFill>
                        <a:latin typeface="Cambria Math" panose="02040503050406030204" pitchFamily="18" charset="0"/>
                        <a:ea typeface="Times New Roman"/>
                        <a:cs typeface="Times New Roman"/>
                        <a:sym typeface="Times New Roman"/>
                      </a:rPr>
                      <m:t> </m:t>
                    </m:r>
                    <m:r>
                      <a:rPr lang="en-US" sz="2000" b="1" i="1" dirty="0" smtClean="0">
                        <a:solidFill>
                          <a:srgbClr val="7030A0"/>
                        </a:solidFill>
                        <a:latin typeface="Cambria Math" panose="02040503050406030204" pitchFamily="18" charset="0"/>
                        <a:ea typeface="Times New Roman"/>
                        <a:cs typeface="Times New Roman"/>
                        <a:sym typeface="Times New Roman"/>
                      </a:rPr>
                      <m:t>𝑭</m:t>
                    </m:r>
                    <m:r>
                      <a:rPr lang="en-US" sz="2000" i="1" dirty="0" smtClean="0">
                        <a:solidFill>
                          <a:srgbClr val="000000"/>
                        </a:solidFill>
                        <a:latin typeface="Cambria Math" panose="02040503050406030204" pitchFamily="18" charset="0"/>
                        <a:ea typeface="Times New Roman"/>
                        <a:cs typeface="Times New Roman"/>
                        <a:sym typeface="Times New Roman"/>
                      </a:rPr>
                      <m:t> </m:t>
                    </m:r>
                  </m:oMath>
                </a14:m>
                <a:r>
                  <a:rPr lang="en-US" sz="2000" dirty="0">
                    <a:solidFill>
                      <a:srgbClr val="000000"/>
                    </a:solidFill>
                    <a:latin typeface="Times New Roman"/>
                    <a:ea typeface="Times New Roman"/>
                    <a:cs typeface="Times New Roman"/>
                    <a:sym typeface="Times New Roman"/>
                  </a:rPr>
                  <a:t>analyzes a set of memes </a:t>
                </a:r>
                <a14:m>
                  <m:oMath xmlns:m="http://schemas.openxmlformats.org/officeDocument/2006/math">
                    <m:r>
                      <a:rPr lang="en-US" sz="2000" i="1" dirty="0" smtClean="0">
                        <a:solidFill>
                          <a:schemeClr val="accent3">
                            <a:lumMod val="75000"/>
                          </a:schemeClr>
                        </a:solidFill>
                        <a:latin typeface="Cambria Math" panose="02040503050406030204" pitchFamily="18" charset="0"/>
                        <a:ea typeface="Times New Roman"/>
                        <a:cs typeface="Times New Roman"/>
                        <a:sym typeface="Times New Roman"/>
                      </a:rPr>
                      <m:t>𝑀</m:t>
                    </m:r>
                    <m:r>
                      <a:rPr lang="en-US" sz="2000" i="1" dirty="0" smtClean="0">
                        <a:solidFill>
                          <a:schemeClr val="accent3">
                            <a:lumMod val="75000"/>
                          </a:schemeClr>
                        </a:solidFill>
                        <a:latin typeface="Cambria Math" panose="02040503050406030204" pitchFamily="18" charset="0"/>
                        <a:ea typeface="Times New Roman"/>
                        <a:cs typeface="Times New Roman"/>
                        <a:sym typeface="Times New Roman"/>
                      </a:rPr>
                      <m:t> = {</m:t>
                    </m:r>
                    <m:sSub>
                      <m:sSubPr>
                        <m:ctrlPr>
                          <a:rPr lang="ar-AE" sz="2000" i="1" dirty="0" smtClean="0">
                            <a:solidFill>
                              <a:schemeClr val="accent3">
                                <a:lumMod val="75000"/>
                              </a:schemeClr>
                            </a:solidFill>
                            <a:latin typeface="Cambria Math" panose="02040503050406030204" pitchFamily="18" charset="0"/>
                            <a:cs typeface="Times New Roman"/>
                            <a:sym typeface="Times New Roman"/>
                          </a:rPr>
                        </m:ctrlPr>
                      </m:sSubPr>
                      <m:e>
                        <m:r>
                          <a:rPr lang="ar-AE" sz="2000" b="0" i="1" dirty="0" smtClean="0">
                            <a:solidFill>
                              <a:schemeClr val="accent3">
                                <a:lumMod val="75000"/>
                              </a:schemeClr>
                            </a:solidFill>
                            <a:latin typeface="Cambria Math" panose="02040503050406030204" pitchFamily="18" charset="0"/>
                            <a:cs typeface="Times New Roman"/>
                            <a:sym typeface="Times New Roman"/>
                          </a:rPr>
                          <m:t>𝑚</m:t>
                        </m:r>
                      </m:e>
                      <m:sub>
                        <m:r>
                          <a:rPr lang="en-US" sz="2000" b="0" i="1" dirty="0" smtClean="0">
                            <a:solidFill>
                              <a:schemeClr val="accent3">
                                <a:lumMod val="75000"/>
                              </a:schemeClr>
                            </a:solidFill>
                            <a:latin typeface="Cambria Math" panose="02040503050406030204" pitchFamily="18" charset="0"/>
                            <a:cs typeface="Times New Roman"/>
                            <a:sym typeface="Times New Roman"/>
                          </a:rPr>
                          <m:t>1</m:t>
                        </m:r>
                      </m:sub>
                    </m:sSub>
                    <m:r>
                      <a:rPr lang="ar-AE" sz="2000" i="1" dirty="0" smtClean="0">
                        <a:solidFill>
                          <a:schemeClr val="accent3">
                            <a:lumMod val="75000"/>
                          </a:schemeClr>
                        </a:solidFill>
                        <a:latin typeface="Cambria Math" panose="02040503050406030204" pitchFamily="18" charset="0"/>
                        <a:ea typeface="Times New Roman"/>
                        <a:cs typeface="Times New Roman"/>
                        <a:sym typeface="Times New Roman"/>
                      </a:rPr>
                      <m:t>,</m:t>
                    </m:r>
                    <m:sSub>
                      <m:sSubPr>
                        <m:ctrlPr>
                          <a:rPr lang="ar-AE" sz="2000" i="1" dirty="0">
                            <a:solidFill>
                              <a:schemeClr val="accent3">
                                <a:lumMod val="75000"/>
                              </a:schemeClr>
                            </a:solidFill>
                            <a:latin typeface="Cambria Math" panose="02040503050406030204" pitchFamily="18" charset="0"/>
                            <a:cs typeface="Times New Roman"/>
                            <a:sym typeface="Times New Roman"/>
                          </a:rPr>
                        </m:ctrlPr>
                      </m:sSubPr>
                      <m:e>
                        <m:r>
                          <a:rPr lang="ar-AE" sz="2000" i="1" dirty="0">
                            <a:solidFill>
                              <a:schemeClr val="accent3">
                                <a:lumMod val="75000"/>
                              </a:schemeClr>
                            </a:solidFill>
                            <a:latin typeface="Cambria Math" panose="02040503050406030204" pitchFamily="18" charset="0"/>
                            <a:cs typeface="Times New Roman"/>
                            <a:sym typeface="Times New Roman"/>
                          </a:rPr>
                          <m:t>𝑚</m:t>
                        </m:r>
                      </m:e>
                      <m:sub>
                        <m:r>
                          <a:rPr lang="en-US" sz="2000" b="0" i="1" dirty="0" smtClean="0">
                            <a:solidFill>
                              <a:schemeClr val="accent3">
                                <a:lumMod val="75000"/>
                              </a:schemeClr>
                            </a:solidFill>
                            <a:latin typeface="Cambria Math" panose="02040503050406030204" pitchFamily="18" charset="0"/>
                            <a:cs typeface="Times New Roman"/>
                            <a:sym typeface="Times New Roman"/>
                          </a:rPr>
                          <m:t>2</m:t>
                        </m:r>
                      </m:sub>
                    </m:sSub>
                    <m:r>
                      <a:rPr lang="en-US" sz="2000" b="0" i="1" dirty="0" smtClean="0">
                        <a:solidFill>
                          <a:schemeClr val="accent3">
                            <a:lumMod val="75000"/>
                          </a:schemeClr>
                        </a:solidFill>
                        <a:latin typeface="Cambria Math" panose="02040503050406030204" pitchFamily="18" charset="0"/>
                        <a:cs typeface="Times New Roman"/>
                        <a:sym typeface="Times New Roman"/>
                      </a:rPr>
                      <m:t>…,</m:t>
                    </m:r>
                    <m:sSub>
                      <m:sSubPr>
                        <m:ctrlPr>
                          <a:rPr lang="ar-AE" sz="2000" i="1" dirty="0">
                            <a:solidFill>
                              <a:schemeClr val="accent3">
                                <a:lumMod val="75000"/>
                              </a:schemeClr>
                            </a:solidFill>
                            <a:latin typeface="Cambria Math" panose="02040503050406030204" pitchFamily="18" charset="0"/>
                            <a:cs typeface="Times New Roman"/>
                            <a:sym typeface="Times New Roman"/>
                          </a:rPr>
                        </m:ctrlPr>
                      </m:sSubPr>
                      <m:e>
                        <m:r>
                          <a:rPr lang="ar-AE" sz="2000" i="1" dirty="0">
                            <a:solidFill>
                              <a:schemeClr val="accent3">
                                <a:lumMod val="75000"/>
                              </a:schemeClr>
                            </a:solidFill>
                            <a:latin typeface="Cambria Math" panose="02040503050406030204" pitchFamily="18" charset="0"/>
                            <a:cs typeface="Times New Roman"/>
                            <a:sym typeface="Times New Roman"/>
                          </a:rPr>
                          <m:t>𝑚</m:t>
                        </m:r>
                      </m:e>
                      <m:sub>
                        <m:r>
                          <a:rPr lang="en-US" sz="2000" b="0" i="1" dirty="0" smtClean="0">
                            <a:solidFill>
                              <a:schemeClr val="accent3">
                                <a:lumMod val="75000"/>
                              </a:schemeClr>
                            </a:solidFill>
                            <a:latin typeface="Cambria Math" panose="02040503050406030204" pitchFamily="18" charset="0"/>
                            <a:cs typeface="Times New Roman"/>
                            <a:sym typeface="Times New Roman"/>
                          </a:rPr>
                          <m:t>𝑛</m:t>
                        </m:r>
                      </m:sub>
                    </m:sSub>
                    <m:r>
                      <a:rPr lang="ar-AE" sz="2000" i="1" dirty="0" smtClean="0">
                        <a:solidFill>
                          <a:schemeClr val="accent3">
                            <a:lumMod val="75000"/>
                          </a:schemeClr>
                        </a:solidFill>
                        <a:latin typeface="Cambria Math" panose="02040503050406030204" pitchFamily="18" charset="0"/>
                        <a:ea typeface="Times New Roman"/>
                        <a:cs typeface="Times New Roman"/>
                        <a:sym typeface="Times New Roman"/>
                      </a:rPr>
                      <m:t>} </m:t>
                    </m:r>
                  </m:oMath>
                </a14:m>
                <a:r>
                  <a:rPr lang="en-US" sz="2000" dirty="0">
                    <a:solidFill>
                      <a:srgbClr val="000000"/>
                    </a:solidFill>
                    <a:latin typeface="Times New Roman"/>
                    <a:ea typeface="Times New Roman"/>
                    <a:cs typeface="Times New Roman"/>
                    <a:sym typeface="Times New Roman"/>
                  </a:rPr>
                  <a:t>and categorize them as offense/troll (</a:t>
                </a:r>
                <a14:m>
                  <m:oMath xmlns:m="http://schemas.openxmlformats.org/officeDocument/2006/math">
                    <m:r>
                      <a:rPr lang="en-US" sz="2000" i="1" dirty="0" smtClean="0">
                        <a:solidFill>
                          <a:srgbClr val="00B0F0"/>
                        </a:solidFill>
                        <a:latin typeface="Cambria Math" panose="02040503050406030204" pitchFamily="18" charset="0"/>
                        <a:ea typeface="Times New Roman"/>
                        <a:cs typeface="Times New Roman"/>
                        <a:sym typeface="Times New Roman"/>
                      </a:rPr>
                      <m:t>𝑐</m:t>
                    </m:r>
                    <m:r>
                      <a:rPr lang="en-US" sz="2000" i="1" dirty="0" smtClean="0">
                        <a:solidFill>
                          <a:srgbClr val="00B0F0"/>
                        </a:solidFill>
                        <a:latin typeface="Cambria Math" panose="02040503050406030204" pitchFamily="18" charset="0"/>
                        <a:ea typeface="Times New Roman"/>
                        <a:cs typeface="Times New Roman"/>
                        <a:sym typeface="Times New Roman"/>
                      </a:rPr>
                      <m:t> = </m:t>
                    </m:r>
                    <m:r>
                      <a:rPr lang="en-US" sz="2000" i="1" dirty="0" smtClean="0">
                        <a:solidFill>
                          <a:srgbClr val="00B0F0"/>
                        </a:solidFill>
                        <a:latin typeface="Cambria Math" panose="02040503050406030204" pitchFamily="18" charset="0"/>
                        <a:ea typeface="Times New Roman"/>
                        <a:cs typeface="Times New Roman"/>
                        <a:sym typeface="Times New Roman"/>
                      </a:rPr>
                      <m:t>1</m:t>
                    </m:r>
                  </m:oMath>
                </a14:m>
                <a:r>
                  <a:rPr lang="en-US" sz="2000" dirty="0">
                    <a:solidFill>
                      <a:srgbClr val="000000"/>
                    </a:solidFill>
                    <a:latin typeface="Times New Roman"/>
                    <a:ea typeface="Times New Roman"/>
                    <a:cs typeface="Times New Roman"/>
                    <a:sym typeface="Times New Roman"/>
                  </a:rPr>
                  <a:t>) or not (</a:t>
                </a:r>
                <a14:m>
                  <m:oMath xmlns:m="http://schemas.openxmlformats.org/officeDocument/2006/math">
                    <m:r>
                      <a:rPr lang="en-US" sz="2000" i="1" dirty="0" smtClean="0">
                        <a:solidFill>
                          <a:srgbClr val="00B050"/>
                        </a:solidFill>
                        <a:latin typeface="Cambria Math" panose="02040503050406030204" pitchFamily="18" charset="0"/>
                        <a:ea typeface="Times New Roman"/>
                        <a:cs typeface="Times New Roman"/>
                        <a:sym typeface="Times New Roman"/>
                      </a:rPr>
                      <m:t>𝑐</m:t>
                    </m:r>
                    <m:r>
                      <a:rPr lang="en-US" sz="2000" i="1" dirty="0" smtClean="0">
                        <a:solidFill>
                          <a:srgbClr val="00B050"/>
                        </a:solidFill>
                        <a:latin typeface="Cambria Math" panose="02040503050406030204" pitchFamily="18" charset="0"/>
                        <a:ea typeface="Times New Roman"/>
                        <a:cs typeface="Times New Roman"/>
                        <a:sym typeface="Times New Roman"/>
                      </a:rPr>
                      <m:t> = </m:t>
                    </m:r>
                    <m:r>
                      <a:rPr lang="en-US" sz="2000" i="1" dirty="0" smtClean="0">
                        <a:solidFill>
                          <a:srgbClr val="00B050"/>
                        </a:solidFill>
                        <a:latin typeface="Cambria Math" panose="02040503050406030204" pitchFamily="18" charset="0"/>
                        <a:ea typeface="Times New Roman"/>
                        <a:cs typeface="Times New Roman"/>
                        <a:sym typeface="Times New Roman"/>
                      </a:rPr>
                      <m:t>0</m:t>
                    </m:r>
                  </m:oMath>
                </a14:m>
                <a:r>
                  <a:rPr lang="en-US" sz="2000" dirty="0">
                    <a:solidFill>
                      <a:srgbClr val="000000"/>
                    </a:solidFill>
                    <a:latin typeface="Times New Roman"/>
                    <a:ea typeface="Times New Roman"/>
                    <a:cs typeface="Times New Roman"/>
                    <a:sym typeface="Times New Roman"/>
                  </a:rPr>
                  <a:t>). </a:t>
                </a:r>
              </a:p>
              <a:p>
                <a:pPr marL="742950" lvl="0" indent="-285750" algn="just">
                  <a:lnSpc>
                    <a:spcPct val="95000"/>
                  </a:lnSpc>
                  <a:spcBef>
                    <a:spcPts val="1200"/>
                  </a:spcBef>
                  <a:buClrTx/>
                  <a:buFont typeface="Wingdings" panose="05000000000000000000" pitchFamily="2" charset="2"/>
                  <a:buChar char="v"/>
                </a:pPr>
                <a:r>
                  <a:rPr lang="en-US" sz="2000" dirty="0">
                    <a:solidFill>
                      <a:srgbClr val="000000"/>
                    </a:solidFill>
                    <a:latin typeface="Times New Roman"/>
                    <a:ea typeface="Times New Roman"/>
                    <a:cs typeface="Times New Roman"/>
                    <a:sym typeface="Times New Roman"/>
                  </a:rPr>
                  <a:t>Each meme </a:t>
                </a:r>
                <a14:m>
                  <m:oMath xmlns:m="http://schemas.openxmlformats.org/officeDocument/2006/math">
                    <m:sSub>
                      <m:sSubPr>
                        <m:ctrlPr>
                          <a:rPr lang="ar-AE" sz="2000" i="1" dirty="0" smtClean="0">
                            <a:solidFill>
                              <a:schemeClr val="accent3">
                                <a:lumMod val="75000"/>
                              </a:schemeClr>
                            </a:solidFill>
                            <a:latin typeface="Cambria Math" panose="02040503050406030204" pitchFamily="18" charset="0"/>
                            <a:cs typeface="Times New Roman"/>
                            <a:sym typeface="Times New Roman"/>
                          </a:rPr>
                        </m:ctrlPr>
                      </m:sSubPr>
                      <m:e>
                        <m:r>
                          <a:rPr lang="ar-AE" sz="2000" b="0" i="1" dirty="0" smtClean="0">
                            <a:solidFill>
                              <a:schemeClr val="accent3">
                                <a:lumMod val="75000"/>
                              </a:schemeClr>
                            </a:solidFill>
                            <a:latin typeface="Cambria Math" panose="02040503050406030204" pitchFamily="18" charset="0"/>
                            <a:cs typeface="Times New Roman"/>
                            <a:sym typeface="Times New Roman"/>
                          </a:rPr>
                          <m:t>𝑚</m:t>
                        </m:r>
                      </m:e>
                      <m:sub>
                        <m:r>
                          <a:rPr lang="en-US" sz="2000" b="0" i="1" dirty="0" smtClean="0">
                            <a:solidFill>
                              <a:schemeClr val="accent3">
                                <a:lumMod val="75000"/>
                              </a:schemeClr>
                            </a:solidFill>
                            <a:latin typeface="Cambria Math" panose="02040503050406030204" pitchFamily="18" charset="0"/>
                            <a:cs typeface="Times New Roman"/>
                            <a:sym typeface="Times New Roman"/>
                          </a:rPr>
                          <m:t>𝑖</m:t>
                        </m:r>
                      </m:sub>
                    </m:sSub>
                  </m:oMath>
                </a14:m>
                <a:r>
                  <a:rPr lang="en-US" sz="2000" dirty="0">
                    <a:solidFill>
                      <a:srgbClr val="000000"/>
                    </a:solidFill>
                    <a:latin typeface="Times New Roman"/>
                    <a:ea typeface="Times New Roman"/>
                    <a:cs typeface="Times New Roman"/>
                    <a:sym typeface="Times New Roman"/>
                  </a:rPr>
                  <a:t> consists of visual (</a:t>
                </a:r>
                <a14:m>
                  <m:oMath xmlns:m="http://schemas.openxmlformats.org/officeDocument/2006/math">
                    <m:r>
                      <a:rPr lang="en-US" sz="2000" i="1" dirty="0" smtClean="0">
                        <a:solidFill>
                          <a:srgbClr val="0070C0"/>
                        </a:solidFill>
                        <a:latin typeface="Cambria Math" panose="02040503050406030204" pitchFamily="18" charset="0"/>
                        <a:ea typeface="Times New Roman"/>
                        <a:cs typeface="Times New Roman"/>
                        <a:sym typeface="Times New Roman"/>
                      </a:rPr>
                      <m:t>𝑣</m:t>
                    </m:r>
                  </m:oMath>
                </a14:m>
                <a:r>
                  <a:rPr lang="en-US" sz="2000" dirty="0">
                    <a:solidFill>
                      <a:srgbClr val="000000"/>
                    </a:solidFill>
                    <a:latin typeface="Times New Roman"/>
                    <a:ea typeface="Times New Roman"/>
                    <a:cs typeface="Times New Roman"/>
                    <a:sym typeface="Times New Roman"/>
                  </a:rPr>
                  <a:t>) and textual (</a:t>
                </a:r>
                <a14:m>
                  <m:oMath xmlns:m="http://schemas.openxmlformats.org/officeDocument/2006/math">
                    <m:r>
                      <a:rPr lang="en-US" sz="2000" i="1" dirty="0" smtClean="0">
                        <a:solidFill>
                          <a:srgbClr val="7030A0"/>
                        </a:solidFill>
                        <a:latin typeface="Cambria Math" panose="02040503050406030204" pitchFamily="18" charset="0"/>
                        <a:ea typeface="Times New Roman"/>
                        <a:cs typeface="Times New Roman"/>
                        <a:sym typeface="Times New Roman"/>
                      </a:rPr>
                      <m:t>𝑡</m:t>
                    </m:r>
                  </m:oMath>
                </a14:m>
                <a:r>
                  <a:rPr lang="en-US" sz="2000" dirty="0">
                    <a:solidFill>
                      <a:srgbClr val="000000"/>
                    </a:solidFill>
                    <a:latin typeface="Times New Roman"/>
                    <a:ea typeface="Times New Roman"/>
                    <a:cs typeface="Times New Roman"/>
                    <a:sym typeface="Times New Roman"/>
                  </a:rPr>
                  <a:t>) information and the </a:t>
                </a:r>
                <a14:m>
                  <m:oMath xmlns:m="http://schemas.openxmlformats.org/officeDocument/2006/math">
                    <m:r>
                      <a:rPr lang="en-US" sz="2000" b="1" i="1" dirty="0" smtClean="0">
                        <a:solidFill>
                          <a:srgbClr val="7030A0"/>
                        </a:solidFill>
                        <a:latin typeface="Cambria Math" panose="02040503050406030204" pitchFamily="18" charset="0"/>
                        <a:ea typeface="Times New Roman"/>
                        <a:cs typeface="Times New Roman"/>
                        <a:sym typeface="Times New Roman"/>
                      </a:rPr>
                      <m:t>𝑭</m:t>
                    </m:r>
                  </m:oMath>
                </a14:m>
                <a:r>
                  <a:rPr lang="en-US" sz="2000" dirty="0">
                    <a:solidFill>
                      <a:srgbClr val="000000"/>
                    </a:solidFill>
                    <a:latin typeface="Times New Roman"/>
                    <a:ea typeface="Times New Roman"/>
                    <a:cs typeface="Times New Roman"/>
                    <a:sym typeface="Times New Roman"/>
                  </a:rPr>
                  <a:t> utilize this information to classify </a:t>
                </a:r>
                <a14:m>
                  <m:oMath xmlns:m="http://schemas.openxmlformats.org/officeDocument/2006/math">
                    <m:sSub>
                      <m:sSubPr>
                        <m:ctrlPr>
                          <a:rPr lang="ar-AE" sz="2000" i="1" dirty="0" smtClean="0">
                            <a:solidFill>
                              <a:srgbClr val="C00000"/>
                            </a:solidFill>
                            <a:latin typeface="Cambria Math" panose="02040503050406030204" pitchFamily="18" charset="0"/>
                            <a:cs typeface="Times New Roman"/>
                            <a:sym typeface="Times New Roman"/>
                          </a:rPr>
                        </m:ctrlPr>
                      </m:sSubPr>
                      <m:e>
                        <m:r>
                          <a:rPr lang="ar-AE" sz="2000" i="1" dirty="0">
                            <a:solidFill>
                              <a:srgbClr val="C00000"/>
                            </a:solidFill>
                            <a:latin typeface="Cambria Math" panose="02040503050406030204" pitchFamily="18" charset="0"/>
                            <a:cs typeface="Times New Roman"/>
                            <a:sym typeface="Times New Roman"/>
                          </a:rPr>
                          <m:t>𝑚</m:t>
                        </m:r>
                      </m:e>
                      <m:sub>
                        <m:r>
                          <a:rPr lang="en-US" sz="2000" i="1" dirty="0">
                            <a:solidFill>
                              <a:srgbClr val="C00000"/>
                            </a:solidFill>
                            <a:latin typeface="Cambria Math" panose="02040503050406030204" pitchFamily="18" charset="0"/>
                            <a:cs typeface="Times New Roman"/>
                            <a:sym typeface="Times New Roman"/>
                          </a:rPr>
                          <m:t>𝑖</m:t>
                        </m:r>
                      </m:sub>
                    </m:sSub>
                  </m:oMath>
                </a14:m>
                <a:r>
                  <a:rPr lang="en-US" sz="2000" dirty="0">
                    <a:solidFill>
                      <a:srgbClr val="C00000"/>
                    </a:solidFill>
                    <a:latin typeface="Times New Roman"/>
                    <a:ea typeface="Times New Roman"/>
                    <a:cs typeface="Times New Roman"/>
                    <a:sym typeface="Times New Roman"/>
                  </a:rPr>
                  <a:t> </a:t>
                </a:r>
                <a:r>
                  <a:rPr lang="en-US" sz="2000" dirty="0">
                    <a:solidFill>
                      <a:srgbClr val="000000"/>
                    </a:solidFill>
                    <a:latin typeface="Times New Roman"/>
                    <a:ea typeface="Times New Roman"/>
                    <a:cs typeface="Times New Roman"/>
                    <a:sym typeface="Times New Roman"/>
                  </a:rPr>
                  <a:t>. </a:t>
                </a:r>
              </a:p>
              <a:p>
                <a:pPr marL="742950" lvl="0" indent="-285750" algn="just" rtl="0">
                  <a:lnSpc>
                    <a:spcPct val="95000"/>
                  </a:lnSpc>
                  <a:spcBef>
                    <a:spcPts val="1200"/>
                  </a:spcBef>
                  <a:spcAft>
                    <a:spcPts val="0"/>
                  </a:spcAft>
                  <a:buClrTx/>
                  <a:buFont typeface="Wingdings" panose="05000000000000000000" pitchFamily="2" charset="2"/>
                  <a:buChar char="v"/>
                </a:pPr>
                <a:r>
                  <a:rPr lang="en-US" sz="2000" dirty="0">
                    <a:solidFill>
                      <a:srgbClr val="000000"/>
                    </a:solidFill>
                    <a:latin typeface="Times New Roman"/>
                    <a:ea typeface="Times New Roman"/>
                    <a:cs typeface="Times New Roman"/>
                    <a:sym typeface="Times New Roman"/>
                  </a:rPr>
                  <a:t>The task is represented as a mapping, </a:t>
                </a:r>
                <a14:m>
                  <m:oMath xmlns:m="http://schemas.openxmlformats.org/officeDocument/2006/math">
                    <m:r>
                      <a:rPr lang="en-US" sz="2000" b="0" i="0" dirty="0" smtClean="0">
                        <a:solidFill>
                          <a:srgbClr val="00B050"/>
                        </a:solidFill>
                        <a:latin typeface="Cambria Math" panose="02040503050406030204" pitchFamily="18" charset="0"/>
                        <a:ea typeface="Times New Roman"/>
                        <a:cs typeface="Times New Roman"/>
                        <a:sym typeface="Times New Roman"/>
                      </a:rPr>
                      <m:t>   </m:t>
                    </m:r>
                    <m:r>
                      <a:rPr lang="en-US" sz="2000" b="1" i="1" dirty="0" smtClean="0">
                        <a:solidFill>
                          <a:srgbClr val="00B050"/>
                        </a:solidFill>
                        <a:latin typeface="Cambria Math" panose="02040503050406030204" pitchFamily="18" charset="0"/>
                        <a:ea typeface="Times New Roman"/>
                        <a:cs typeface="Times New Roman"/>
                        <a:sym typeface="Times New Roman"/>
                      </a:rPr>
                      <m:t>𝑭</m:t>
                    </m:r>
                    <m:r>
                      <a:rPr lang="en-US" sz="2000" b="1" i="1" dirty="0" smtClean="0">
                        <a:solidFill>
                          <a:srgbClr val="00B050"/>
                        </a:solidFill>
                        <a:latin typeface="Cambria Math" panose="02040503050406030204" pitchFamily="18" charset="0"/>
                        <a:ea typeface="Times New Roman"/>
                        <a:cs typeface="Times New Roman"/>
                        <a:sym typeface="Times New Roman"/>
                      </a:rPr>
                      <m:t> : </m:t>
                    </m:r>
                    <m:r>
                      <a:rPr lang="en-US" sz="2000" b="1" i="1" dirty="0" smtClean="0">
                        <a:solidFill>
                          <a:srgbClr val="00B050"/>
                        </a:solidFill>
                        <a:latin typeface="Cambria Math" panose="02040503050406030204" pitchFamily="18" charset="0"/>
                        <a:ea typeface="Times New Roman"/>
                        <a:cs typeface="Times New Roman"/>
                        <a:sym typeface="Times New Roman"/>
                      </a:rPr>
                      <m:t>𝑴</m:t>
                    </m:r>
                    <m:r>
                      <a:rPr lang="en-US" sz="2000" b="1" i="1" dirty="0" smtClean="0">
                        <a:solidFill>
                          <a:srgbClr val="00B050"/>
                        </a:solidFill>
                        <a:latin typeface="Cambria Math" panose="02040503050406030204" pitchFamily="18" charset="0"/>
                        <a:ea typeface="Times New Roman"/>
                        <a:cs typeface="Times New Roman"/>
                        <a:sym typeface="Times New Roman"/>
                      </a:rPr>
                      <m:t>(</m:t>
                    </m:r>
                    <m:r>
                      <a:rPr lang="en-US" sz="2000" b="1" i="1" dirty="0" smtClean="0">
                        <a:solidFill>
                          <a:srgbClr val="00B050"/>
                        </a:solidFill>
                        <a:latin typeface="Cambria Math" panose="02040503050406030204" pitchFamily="18" charset="0"/>
                        <a:ea typeface="Times New Roman"/>
                        <a:cs typeface="Times New Roman"/>
                        <a:sym typeface="Times New Roman"/>
                      </a:rPr>
                      <m:t>𝒗</m:t>
                    </m:r>
                    <m:r>
                      <a:rPr lang="en-US" sz="2000" b="1" i="1" dirty="0" smtClean="0">
                        <a:solidFill>
                          <a:srgbClr val="00B050"/>
                        </a:solidFill>
                        <a:latin typeface="Cambria Math" panose="02040503050406030204" pitchFamily="18" charset="0"/>
                        <a:ea typeface="Times New Roman"/>
                        <a:cs typeface="Times New Roman"/>
                        <a:sym typeface="Times New Roman"/>
                      </a:rPr>
                      <m:t>,</m:t>
                    </m:r>
                    <m:r>
                      <a:rPr lang="en-US" sz="2000" b="1" i="1" dirty="0" smtClean="0">
                        <a:solidFill>
                          <a:srgbClr val="00B050"/>
                        </a:solidFill>
                        <a:latin typeface="Cambria Math" panose="02040503050406030204" pitchFamily="18" charset="0"/>
                        <a:ea typeface="Times New Roman"/>
                        <a:cs typeface="Times New Roman"/>
                        <a:sym typeface="Times New Roman"/>
                      </a:rPr>
                      <m:t>𝒕</m:t>
                    </m:r>
                    <m:r>
                      <a:rPr lang="en-US" sz="2000" b="1" i="1" dirty="0" smtClean="0">
                        <a:solidFill>
                          <a:srgbClr val="00B050"/>
                        </a:solidFill>
                        <a:latin typeface="Cambria Math" panose="02040503050406030204" pitchFamily="18" charset="0"/>
                        <a:ea typeface="Times New Roman"/>
                        <a:cs typeface="Times New Roman"/>
                        <a:sym typeface="Times New Roman"/>
                      </a:rPr>
                      <m:t>) → </m:t>
                    </m:r>
                    <m:r>
                      <a:rPr lang="en-US" sz="2000" b="1" i="1" dirty="0" smtClean="0">
                        <a:solidFill>
                          <a:srgbClr val="00B050"/>
                        </a:solidFill>
                        <a:latin typeface="Cambria Math" panose="02040503050406030204" pitchFamily="18" charset="0"/>
                        <a:ea typeface="Times New Roman"/>
                        <a:cs typeface="Times New Roman"/>
                        <a:sym typeface="Times New Roman"/>
                      </a:rPr>
                      <m:t>𝒄</m:t>
                    </m:r>
                    <m:r>
                      <a:rPr lang="en-US" sz="2000" b="1" i="1" dirty="0" smtClean="0">
                        <a:solidFill>
                          <a:srgbClr val="00B050"/>
                        </a:solidFill>
                        <a:latin typeface="Cambria Math" panose="02040503050406030204" pitchFamily="18" charset="0"/>
                        <a:ea typeface="Times New Roman"/>
                        <a:cs typeface="Times New Roman"/>
                        <a:sym typeface="Times New Roman"/>
                      </a:rPr>
                      <m:t> </m:t>
                    </m:r>
                    <m:r>
                      <a:rPr lang="el-GR" sz="2000" b="1" i="1" dirty="0">
                        <a:solidFill>
                          <a:srgbClr val="00B050"/>
                        </a:solidFill>
                        <a:latin typeface="Cambria Math" panose="02040503050406030204" pitchFamily="18" charset="0"/>
                        <a:ea typeface="Times New Roman"/>
                        <a:cs typeface="Times New Roman"/>
                        <a:sym typeface="Times New Roman"/>
                      </a:rPr>
                      <m:t>𝝐</m:t>
                    </m:r>
                    <m:r>
                      <a:rPr lang="el-GR" sz="2000" b="1" i="1" dirty="0">
                        <a:solidFill>
                          <a:srgbClr val="00B050"/>
                        </a:solidFill>
                        <a:latin typeface="Cambria Math" panose="02040503050406030204" pitchFamily="18" charset="0"/>
                        <a:ea typeface="Times New Roman"/>
                        <a:cs typeface="Times New Roman"/>
                        <a:sym typeface="Times New Roman"/>
                      </a:rPr>
                      <m:t> (</m:t>
                    </m:r>
                    <m:r>
                      <a:rPr lang="el-GR" sz="2000" b="1" i="1" dirty="0">
                        <a:solidFill>
                          <a:srgbClr val="00B050"/>
                        </a:solidFill>
                        <a:latin typeface="Cambria Math" panose="02040503050406030204" pitchFamily="18" charset="0"/>
                        <a:ea typeface="Times New Roman"/>
                        <a:cs typeface="Times New Roman"/>
                        <a:sym typeface="Times New Roman"/>
                      </a:rPr>
                      <m:t>𝟎</m:t>
                    </m:r>
                    <m:r>
                      <a:rPr lang="el-GR" sz="2000" b="1" i="1" dirty="0">
                        <a:solidFill>
                          <a:srgbClr val="00B050"/>
                        </a:solidFill>
                        <a:latin typeface="Cambria Math" panose="02040503050406030204" pitchFamily="18" charset="0"/>
                        <a:ea typeface="Times New Roman"/>
                        <a:cs typeface="Times New Roman"/>
                        <a:sym typeface="Times New Roman"/>
                      </a:rPr>
                      <m:t>, </m:t>
                    </m:r>
                    <m:r>
                      <a:rPr lang="el-GR" sz="2000" b="1" i="1" dirty="0">
                        <a:solidFill>
                          <a:srgbClr val="00B050"/>
                        </a:solidFill>
                        <a:latin typeface="Cambria Math" panose="02040503050406030204" pitchFamily="18" charset="0"/>
                        <a:ea typeface="Times New Roman"/>
                        <a:cs typeface="Times New Roman"/>
                        <a:sym typeface="Times New Roman"/>
                      </a:rPr>
                      <m:t>𝟏</m:t>
                    </m:r>
                  </m:oMath>
                </a14:m>
                <a:r>
                  <a:rPr lang="el-GR" sz="2000" dirty="0">
                    <a:solidFill>
                      <a:srgbClr val="000000"/>
                    </a:solidFill>
                    <a:latin typeface="Times New Roman"/>
                    <a:ea typeface="Times New Roman"/>
                    <a:cs typeface="Times New Roman"/>
                    <a:sym typeface="Times New Roman"/>
                  </a:rPr>
                  <a:t>) </a:t>
                </a:r>
                <a:endParaRPr lang="el-GR" sz="2000" dirty="0">
                  <a:solidFill>
                    <a:srgbClr val="000000"/>
                  </a:solidFill>
                </a:endParaRPr>
              </a:p>
              <a:p>
                <a:pPr marL="0" lvl="0" indent="0" algn="l" rtl="0">
                  <a:lnSpc>
                    <a:spcPct val="95000"/>
                  </a:lnSpc>
                  <a:spcBef>
                    <a:spcPts val="600"/>
                  </a:spcBef>
                  <a:spcAft>
                    <a:spcPts val="1200"/>
                  </a:spcAft>
                  <a:buSzPts val="523"/>
                  <a:buNone/>
                </a:pPr>
                <a:endParaRPr dirty="0">
                  <a:solidFill>
                    <a:srgbClr val="000000"/>
                  </a:solidFill>
                </a:endParaRPr>
              </a:p>
            </p:txBody>
          </p:sp>
        </mc:Choice>
        <mc:Fallback xmlns="">
          <p:sp>
            <p:nvSpPr>
              <p:cNvPr id="163" name="Google Shape;163;p30"/>
              <p:cNvSpPr txBox="1">
                <a:spLocks noGrp="1" noRot="1" noChangeAspect="1" noMove="1" noResize="1" noEditPoints="1" noAdjustHandles="1" noChangeArrowheads="1" noChangeShapeType="1" noTextEdit="1"/>
              </p:cNvSpPr>
              <p:nvPr>
                <p:ph type="body" idx="1"/>
              </p:nvPr>
            </p:nvSpPr>
            <p:spPr>
              <a:xfrm>
                <a:off x="138024" y="876950"/>
                <a:ext cx="8382031" cy="4195200"/>
              </a:xfrm>
              <a:prstGeom prst="rect">
                <a:avLst/>
              </a:prstGeom>
              <a:blipFill>
                <a:blip r:embed="rId3"/>
                <a:stretch>
                  <a:fillRect r="-727"/>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16CC7046-1B54-4E52-A357-D92982DC30D3}"/>
              </a:ext>
            </a:extLst>
          </p:cNvPr>
          <p:cNvSpPr/>
          <p:nvPr/>
        </p:nvSpPr>
        <p:spPr>
          <a:xfrm>
            <a:off x="4851400" y="3225800"/>
            <a:ext cx="2870200" cy="44873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ACB2704-E412-4011-96AF-19423992E4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latin typeface="Proxima Nova"/>
                <a:ea typeface="Proxima Nova"/>
                <a:cs typeface="Proxima Nova"/>
                <a:sym typeface="Proxima Nova"/>
              </a:rPr>
              <a:t>Contents</a:t>
            </a:r>
            <a:endParaRPr b="1" dirty="0">
              <a:latin typeface="Proxima Nova"/>
              <a:ea typeface="Proxima Nova"/>
              <a:cs typeface="Proxima Nova"/>
              <a:sym typeface="Proxima Nova"/>
            </a:endParaRPr>
          </a:p>
        </p:txBody>
      </p:sp>
      <p:sp>
        <p:nvSpPr>
          <p:cNvPr id="66" name="Google Shape;66;p14"/>
          <p:cNvSpPr txBox="1">
            <a:spLocks noGrp="1"/>
          </p:cNvSpPr>
          <p:nvPr>
            <p:ph type="body" idx="1"/>
          </p:nvPr>
        </p:nvSpPr>
        <p:spPr>
          <a:xfrm>
            <a:off x="431950" y="669673"/>
            <a:ext cx="8364918" cy="4089250"/>
          </a:xfrm>
          <a:prstGeom prst="rect">
            <a:avLst/>
          </a:prstGeom>
        </p:spPr>
        <p:txBody>
          <a:bodyPr spcFirstLastPara="1" wrap="square" lIns="91425" tIns="91425" rIns="91425" bIns="91425" anchor="t" anchorCtr="0">
            <a:noAutofit/>
          </a:bodyPr>
          <a:lstStyle/>
          <a:p>
            <a:pPr marL="285750" lvl="0" indent="-285750">
              <a:spcBef>
                <a:spcPts val="600"/>
              </a:spcBef>
              <a:buClr>
                <a:schemeClr val="tx2">
                  <a:lumMod val="10000"/>
                </a:schemeClr>
              </a:buClr>
              <a:buFont typeface="Wingdings" panose="05000000000000000000" pitchFamily="2" charset="2"/>
              <a:buChar char="Ø"/>
            </a:pPr>
            <a:r>
              <a:rPr lang="en-US" dirty="0">
                <a:solidFill>
                  <a:srgbClr val="000000"/>
                </a:solidFill>
                <a:latin typeface="Times New Roman"/>
                <a:ea typeface="Times New Roman"/>
                <a:cs typeface="Times New Roman"/>
                <a:sym typeface="Times New Roman"/>
              </a:rPr>
              <a:t>Introduction</a:t>
            </a:r>
          </a:p>
          <a:p>
            <a:pPr marL="285750" lvl="0" indent="-285750">
              <a:spcBef>
                <a:spcPts val="600"/>
              </a:spcBef>
              <a:buClr>
                <a:schemeClr val="tx2">
                  <a:lumMod val="10000"/>
                </a:schemeClr>
              </a:buClr>
              <a:buFont typeface="Wingdings" panose="05000000000000000000" pitchFamily="2" charset="2"/>
              <a:buChar char="Ø"/>
            </a:pPr>
            <a:r>
              <a:rPr lang="en-US" dirty="0">
                <a:solidFill>
                  <a:srgbClr val="000000"/>
                </a:solidFill>
                <a:latin typeface="Times New Roman"/>
                <a:ea typeface="Times New Roman"/>
                <a:cs typeface="Times New Roman"/>
                <a:sym typeface="Times New Roman"/>
              </a:rPr>
              <a:t>Challenges</a:t>
            </a:r>
          </a:p>
          <a:p>
            <a:pPr marL="285750" lvl="0" indent="-285750">
              <a:spcBef>
                <a:spcPts val="600"/>
              </a:spcBef>
              <a:buClr>
                <a:schemeClr val="tx2">
                  <a:lumMod val="10000"/>
                </a:schemeClr>
              </a:buClr>
              <a:buFont typeface="Wingdings" panose="05000000000000000000" pitchFamily="2" charset="2"/>
              <a:buChar char="Ø"/>
            </a:pPr>
            <a:r>
              <a:rPr lang="en-US" dirty="0">
                <a:solidFill>
                  <a:srgbClr val="000000"/>
                </a:solidFill>
                <a:latin typeface="Times New Roman"/>
                <a:ea typeface="Times New Roman"/>
                <a:cs typeface="Times New Roman"/>
                <a:sym typeface="Times New Roman"/>
              </a:rPr>
              <a:t>Related work</a:t>
            </a:r>
          </a:p>
          <a:p>
            <a:pPr marL="285750" lvl="0" indent="-285750">
              <a:spcBef>
                <a:spcPts val="600"/>
              </a:spcBef>
              <a:buClr>
                <a:schemeClr val="tx2">
                  <a:lumMod val="10000"/>
                </a:schemeClr>
              </a:buClr>
              <a:buFont typeface="Wingdings" panose="05000000000000000000" pitchFamily="2" charset="2"/>
              <a:buChar char="Ø"/>
            </a:pPr>
            <a:r>
              <a:rPr lang="en-US" dirty="0">
                <a:solidFill>
                  <a:srgbClr val="000000"/>
                </a:solidFill>
                <a:latin typeface="Times New Roman"/>
                <a:ea typeface="Times New Roman"/>
                <a:cs typeface="Times New Roman"/>
                <a:sym typeface="Times New Roman"/>
              </a:rPr>
              <a:t>Research Gap</a:t>
            </a:r>
          </a:p>
          <a:p>
            <a:pPr marL="285750" lvl="0" indent="-285750">
              <a:spcBef>
                <a:spcPts val="600"/>
              </a:spcBef>
              <a:buClr>
                <a:schemeClr val="tx2">
                  <a:lumMod val="10000"/>
                </a:schemeClr>
              </a:buClr>
              <a:buFont typeface="Wingdings" panose="05000000000000000000" pitchFamily="2" charset="2"/>
              <a:buChar char="Ø"/>
            </a:pPr>
            <a:r>
              <a:rPr lang="en-US" dirty="0">
                <a:solidFill>
                  <a:srgbClr val="000000"/>
                </a:solidFill>
                <a:latin typeface="Times New Roman"/>
                <a:ea typeface="Times New Roman"/>
                <a:cs typeface="Times New Roman"/>
                <a:sym typeface="Times New Roman"/>
              </a:rPr>
              <a:t>Contributions</a:t>
            </a:r>
          </a:p>
          <a:p>
            <a:pPr marL="285750" lvl="0" indent="-285750">
              <a:spcBef>
                <a:spcPts val="600"/>
              </a:spcBef>
              <a:buClr>
                <a:schemeClr val="tx2">
                  <a:lumMod val="10000"/>
                </a:schemeClr>
              </a:buClr>
              <a:buFont typeface="Wingdings" panose="05000000000000000000" pitchFamily="2" charset="2"/>
              <a:buChar char="Ø"/>
            </a:pPr>
            <a:r>
              <a:rPr lang="en-US" dirty="0">
                <a:solidFill>
                  <a:srgbClr val="000000"/>
                </a:solidFill>
                <a:latin typeface="Times New Roman"/>
                <a:ea typeface="Times New Roman"/>
                <a:cs typeface="Times New Roman"/>
                <a:sym typeface="Times New Roman"/>
              </a:rPr>
              <a:t>Task Definition</a:t>
            </a:r>
          </a:p>
          <a:p>
            <a:pPr marL="285750" lvl="0" indent="-285750">
              <a:spcBef>
                <a:spcPts val="600"/>
              </a:spcBef>
              <a:buClr>
                <a:schemeClr val="tx2">
                  <a:lumMod val="10000"/>
                </a:schemeClr>
              </a:buClr>
              <a:buFont typeface="Wingdings" panose="05000000000000000000" pitchFamily="2" charset="2"/>
              <a:buChar char="Ø"/>
            </a:pPr>
            <a:r>
              <a:rPr lang="en-US" dirty="0">
                <a:solidFill>
                  <a:srgbClr val="000000"/>
                </a:solidFill>
                <a:latin typeface="Times New Roman"/>
                <a:ea typeface="Times New Roman"/>
                <a:cs typeface="Times New Roman"/>
                <a:sym typeface="Times New Roman"/>
              </a:rPr>
              <a:t>Proposed Methodology</a:t>
            </a:r>
          </a:p>
          <a:p>
            <a:pPr marL="285750" lvl="0" indent="-285750">
              <a:spcBef>
                <a:spcPts val="600"/>
              </a:spcBef>
              <a:buClr>
                <a:schemeClr val="tx2">
                  <a:lumMod val="10000"/>
                </a:schemeClr>
              </a:buClr>
              <a:buFont typeface="Wingdings" panose="05000000000000000000" pitchFamily="2" charset="2"/>
              <a:buChar char="Ø"/>
            </a:pPr>
            <a:r>
              <a:rPr lang="en-US" dirty="0">
                <a:solidFill>
                  <a:srgbClr val="000000"/>
                </a:solidFill>
                <a:latin typeface="Times New Roman"/>
                <a:ea typeface="Times New Roman"/>
                <a:cs typeface="Times New Roman"/>
                <a:sym typeface="Times New Roman"/>
              </a:rPr>
              <a:t>Experiments and Results</a:t>
            </a:r>
          </a:p>
          <a:p>
            <a:pPr marL="285750" lvl="0" indent="-285750">
              <a:spcBef>
                <a:spcPts val="600"/>
              </a:spcBef>
              <a:buClr>
                <a:schemeClr val="tx2">
                  <a:lumMod val="10000"/>
                </a:schemeClr>
              </a:buClr>
              <a:buFont typeface="Wingdings" panose="05000000000000000000" pitchFamily="2" charset="2"/>
              <a:buChar char="Ø"/>
            </a:pPr>
            <a:r>
              <a:rPr lang="en-US" dirty="0">
                <a:solidFill>
                  <a:srgbClr val="000000"/>
                </a:solidFill>
                <a:latin typeface="Times New Roman"/>
                <a:ea typeface="Times New Roman"/>
                <a:cs typeface="Times New Roman"/>
                <a:sym typeface="Times New Roman"/>
              </a:rPr>
              <a:t>Error Analysis</a:t>
            </a:r>
          </a:p>
          <a:p>
            <a:pPr marL="285750" lvl="0" indent="-285750">
              <a:spcBef>
                <a:spcPts val="600"/>
              </a:spcBef>
              <a:buClr>
                <a:schemeClr val="tx2">
                  <a:lumMod val="10000"/>
                </a:schemeClr>
              </a:buClr>
              <a:buFont typeface="Wingdings" panose="05000000000000000000" pitchFamily="2" charset="2"/>
              <a:buChar char="Ø"/>
            </a:pPr>
            <a:r>
              <a:rPr lang="en-US" dirty="0">
                <a:solidFill>
                  <a:srgbClr val="000000"/>
                </a:solidFill>
                <a:latin typeface="Times New Roman"/>
                <a:ea typeface="Times New Roman"/>
                <a:cs typeface="Times New Roman"/>
                <a:sym typeface="Times New Roman"/>
              </a:rPr>
              <a:t>Conclusion</a:t>
            </a:r>
            <a:endParaRPr dirty="0">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23AEE9DD-622F-4B00-A337-10918F4A35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05112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Dataset Description</a:t>
            </a:r>
            <a:endParaRPr b="1">
              <a:latin typeface="Proxima Nova"/>
              <a:ea typeface="Proxima Nova"/>
              <a:cs typeface="Proxima Nova"/>
              <a:sym typeface="Proxima Nova"/>
            </a:endParaRPr>
          </a:p>
        </p:txBody>
      </p:sp>
      <p:sp>
        <p:nvSpPr>
          <p:cNvPr id="169" name="Google Shape;169;p31"/>
          <p:cNvSpPr txBox="1">
            <a:spLocks noGrp="1"/>
          </p:cNvSpPr>
          <p:nvPr>
            <p:ph type="body" idx="1"/>
          </p:nvPr>
        </p:nvSpPr>
        <p:spPr>
          <a:xfrm>
            <a:off x="112625" y="777250"/>
            <a:ext cx="8520600" cy="4195200"/>
          </a:xfrm>
          <a:prstGeom prst="rect">
            <a:avLst/>
          </a:prstGeom>
        </p:spPr>
        <p:txBody>
          <a:bodyPr spcFirstLastPara="1" wrap="square" lIns="91425" tIns="91425" rIns="91425" bIns="91425" anchor="t" anchorCtr="0">
            <a:noAutofit/>
          </a:bodyPr>
          <a:lstStyle/>
          <a:p>
            <a:pPr marL="742950" lvl="0" indent="-285750" algn="just" rtl="0">
              <a:lnSpc>
                <a:spcPct val="95000"/>
              </a:lnSpc>
              <a:spcBef>
                <a:spcPts val="1200"/>
              </a:spcBef>
              <a:spcAft>
                <a:spcPts val="0"/>
              </a:spcAft>
              <a:buClrTx/>
              <a:buFont typeface="Wingdings" panose="05000000000000000000" pitchFamily="2" charset="2"/>
              <a:buChar char="v"/>
            </a:pPr>
            <a:r>
              <a:rPr lang="en" sz="2000" dirty="0">
                <a:solidFill>
                  <a:srgbClr val="000000"/>
                </a:solidFill>
                <a:latin typeface="Times New Roman"/>
                <a:ea typeface="Times New Roman"/>
                <a:cs typeface="Times New Roman"/>
                <a:sym typeface="Times New Roman"/>
              </a:rPr>
              <a:t>Two </a:t>
            </a:r>
            <a:r>
              <a:rPr lang="en" sz="2000" dirty="0">
                <a:solidFill>
                  <a:srgbClr val="00B050"/>
                </a:solidFill>
                <a:latin typeface="Times New Roman"/>
                <a:ea typeface="Times New Roman"/>
                <a:cs typeface="Times New Roman"/>
                <a:sym typeface="Times New Roman"/>
              </a:rPr>
              <a:t>benchmark datasets </a:t>
            </a:r>
            <a:r>
              <a:rPr lang="en" sz="2000" dirty="0">
                <a:solidFill>
                  <a:srgbClr val="000000"/>
                </a:solidFill>
                <a:latin typeface="Times New Roman"/>
                <a:ea typeface="Times New Roman"/>
                <a:cs typeface="Times New Roman"/>
                <a:sym typeface="Times New Roman"/>
              </a:rPr>
              <a:t>have been utilized to attain the goal:  </a:t>
            </a:r>
          </a:p>
          <a:p>
            <a:pPr marL="1200150" lvl="1" indent="-285750" algn="just">
              <a:lnSpc>
                <a:spcPct val="95000"/>
              </a:lnSpc>
              <a:spcBef>
                <a:spcPts val="1200"/>
              </a:spcBef>
              <a:buClrTx/>
              <a:buFont typeface="Wingdings" panose="05000000000000000000" pitchFamily="2" charset="2"/>
              <a:buChar char="Ø"/>
            </a:pPr>
            <a:r>
              <a:rPr lang="en" sz="2000" dirty="0">
                <a:solidFill>
                  <a:srgbClr val="000000"/>
                </a:solidFill>
                <a:latin typeface="Times New Roman"/>
                <a:ea typeface="Times New Roman"/>
                <a:cs typeface="Times New Roman"/>
                <a:sym typeface="Times New Roman"/>
              </a:rPr>
              <a:t>English offensive meme or </a:t>
            </a:r>
            <a:r>
              <a:rPr lang="en" sz="2000" b="1" u="sng" dirty="0">
                <a:solidFill>
                  <a:srgbClr val="7030A0"/>
                </a:solidFill>
                <a:latin typeface="Times New Roman"/>
                <a:ea typeface="Times New Roman"/>
                <a:cs typeface="Times New Roman"/>
                <a:sym typeface="Times New Roman"/>
              </a:rPr>
              <a:t>MultiOFF</a:t>
            </a:r>
            <a:r>
              <a:rPr lang="en" sz="2000" dirty="0">
                <a:solidFill>
                  <a:srgbClr val="000000"/>
                </a:solidFill>
                <a:latin typeface="Times New Roman"/>
                <a:ea typeface="Times New Roman"/>
                <a:cs typeface="Times New Roman"/>
                <a:sym typeface="Times New Roman"/>
              </a:rPr>
              <a:t> </a:t>
            </a:r>
            <a:r>
              <a:rPr lang="en" sz="2000" dirty="0">
                <a:solidFill>
                  <a:srgbClr val="000000"/>
                </a:solidFill>
                <a:latin typeface="Times New Roman"/>
                <a:ea typeface="Times New Roman"/>
                <a:cs typeface="Times New Roman"/>
                <a:sym typeface="Wingdings" panose="05000000000000000000" pitchFamily="2" charset="2"/>
              </a:rPr>
              <a:t> Dataset-1 (D1)</a:t>
            </a:r>
            <a:r>
              <a:rPr lang="en" sz="2000" dirty="0">
                <a:solidFill>
                  <a:srgbClr val="000000"/>
                </a:solidFill>
                <a:latin typeface="Times New Roman"/>
                <a:ea typeface="Times New Roman"/>
                <a:cs typeface="Times New Roman"/>
                <a:sym typeface="Times New Roman"/>
              </a:rPr>
              <a:t> </a:t>
            </a:r>
          </a:p>
          <a:p>
            <a:pPr marL="1200150" lvl="1" indent="-285750" algn="just">
              <a:lnSpc>
                <a:spcPct val="95000"/>
              </a:lnSpc>
              <a:spcBef>
                <a:spcPts val="1200"/>
              </a:spcBef>
              <a:buClrTx/>
              <a:buFont typeface="Wingdings" panose="05000000000000000000" pitchFamily="2" charset="2"/>
              <a:buChar char="Ø"/>
            </a:pPr>
            <a:r>
              <a:rPr lang="en" sz="2000" dirty="0">
                <a:solidFill>
                  <a:srgbClr val="000000"/>
                </a:solidFill>
                <a:latin typeface="Times New Roman"/>
                <a:ea typeface="Times New Roman"/>
                <a:cs typeface="Times New Roman"/>
                <a:sym typeface="Times New Roman"/>
              </a:rPr>
              <a:t>Tamil troll meme or </a:t>
            </a:r>
            <a:r>
              <a:rPr lang="en" sz="2000" b="1" u="sng" dirty="0">
                <a:solidFill>
                  <a:srgbClr val="00B0F0"/>
                </a:solidFill>
                <a:latin typeface="Times New Roman"/>
                <a:ea typeface="Times New Roman"/>
                <a:cs typeface="Times New Roman"/>
                <a:sym typeface="Times New Roman"/>
              </a:rPr>
              <a:t>TamilMemes</a:t>
            </a:r>
            <a:r>
              <a:rPr lang="en" sz="2000" dirty="0">
                <a:solidFill>
                  <a:srgbClr val="000000"/>
                </a:solidFill>
                <a:latin typeface="Times New Roman"/>
                <a:ea typeface="Times New Roman"/>
                <a:cs typeface="Times New Roman"/>
                <a:sym typeface="Times New Roman"/>
              </a:rPr>
              <a:t> </a:t>
            </a:r>
            <a:r>
              <a:rPr lang="en" sz="2000" dirty="0">
                <a:solidFill>
                  <a:srgbClr val="000000"/>
                </a:solidFill>
                <a:latin typeface="Times New Roman"/>
                <a:ea typeface="Times New Roman"/>
                <a:cs typeface="Times New Roman"/>
                <a:sym typeface="Wingdings" panose="05000000000000000000" pitchFamily="2" charset="2"/>
              </a:rPr>
              <a:t></a:t>
            </a:r>
            <a:r>
              <a:rPr lang="en" sz="2000" dirty="0">
                <a:solidFill>
                  <a:srgbClr val="000000"/>
                </a:solidFill>
                <a:latin typeface="Times New Roman"/>
                <a:ea typeface="Times New Roman"/>
                <a:cs typeface="Times New Roman"/>
                <a:sym typeface="Times New Roman"/>
              </a:rPr>
              <a:t> Dataset-2 (D2)</a:t>
            </a:r>
          </a:p>
          <a:p>
            <a:pPr lvl="1" indent="0" algn="just">
              <a:lnSpc>
                <a:spcPct val="95000"/>
              </a:lnSpc>
              <a:spcBef>
                <a:spcPts val="1200"/>
              </a:spcBef>
              <a:buClrTx/>
              <a:buNone/>
            </a:pPr>
            <a:endParaRPr sz="2000" dirty="0">
              <a:solidFill>
                <a:srgbClr val="000000"/>
              </a:solidFill>
              <a:latin typeface="Times New Roman"/>
              <a:ea typeface="Times New Roman"/>
              <a:cs typeface="Times New Roman"/>
              <a:sym typeface="Times New Roman"/>
            </a:endParaRPr>
          </a:p>
          <a:p>
            <a:pPr marL="742950" lvl="0" indent="-285750" algn="just" rtl="0">
              <a:lnSpc>
                <a:spcPct val="95000"/>
              </a:lnSpc>
              <a:spcBef>
                <a:spcPts val="1200"/>
              </a:spcBef>
              <a:spcAft>
                <a:spcPts val="0"/>
              </a:spcAft>
              <a:buClrTx/>
              <a:buFont typeface="Wingdings" panose="05000000000000000000" pitchFamily="2" charset="2"/>
              <a:buChar char="v"/>
            </a:pPr>
            <a:r>
              <a:rPr lang="en" sz="2000" dirty="0">
                <a:solidFill>
                  <a:srgbClr val="000000"/>
                </a:solidFill>
                <a:latin typeface="Times New Roman"/>
                <a:ea typeface="Times New Roman"/>
                <a:cs typeface="Times New Roman"/>
                <a:sym typeface="Times New Roman"/>
              </a:rPr>
              <a:t>The authors defined offense and troll as the following: </a:t>
            </a:r>
          </a:p>
          <a:p>
            <a:pPr marL="1257300" lvl="1" indent="-342900" algn="just">
              <a:lnSpc>
                <a:spcPct val="95000"/>
              </a:lnSpc>
              <a:spcBef>
                <a:spcPts val="1200"/>
              </a:spcBef>
              <a:buClrTx/>
              <a:buFont typeface="Wingdings" panose="05000000000000000000" pitchFamily="2" charset="2"/>
              <a:buChar char="Ø"/>
            </a:pPr>
            <a:r>
              <a:rPr lang="en" sz="2000" b="1" u="sng" dirty="0">
                <a:solidFill>
                  <a:schemeClr val="accent4"/>
                </a:solidFill>
                <a:latin typeface="Times New Roman"/>
                <a:ea typeface="Times New Roman"/>
                <a:cs typeface="Times New Roman"/>
                <a:sym typeface="Times New Roman"/>
              </a:rPr>
              <a:t>Offense:</a:t>
            </a:r>
            <a:r>
              <a:rPr lang="en" sz="2000" b="1" dirty="0">
                <a:solidFill>
                  <a:schemeClr val="accent4"/>
                </a:solidFill>
                <a:latin typeface="Times New Roman"/>
                <a:ea typeface="Times New Roman"/>
                <a:cs typeface="Times New Roman"/>
                <a:sym typeface="Times New Roman"/>
              </a:rPr>
              <a:t> </a:t>
            </a:r>
            <a:r>
              <a:rPr lang="en" sz="2000" dirty="0">
                <a:solidFill>
                  <a:srgbClr val="000000"/>
                </a:solidFill>
                <a:latin typeface="Times New Roman"/>
                <a:ea typeface="Times New Roman"/>
                <a:cs typeface="Times New Roman"/>
                <a:sym typeface="Times New Roman"/>
              </a:rPr>
              <a:t>memes that spread an idea/emotion with the intention to </a:t>
            </a:r>
            <a:r>
              <a:rPr lang="en" sz="2000" dirty="0">
                <a:solidFill>
                  <a:srgbClr val="00B0F0"/>
                </a:solidFill>
                <a:latin typeface="Times New Roman"/>
                <a:ea typeface="Times New Roman"/>
                <a:cs typeface="Times New Roman"/>
                <a:sym typeface="Times New Roman"/>
              </a:rPr>
              <a:t>demean social identity</a:t>
            </a:r>
            <a:r>
              <a:rPr lang="en" sz="2000" dirty="0">
                <a:solidFill>
                  <a:srgbClr val="000000"/>
                </a:solidFill>
                <a:latin typeface="Times New Roman"/>
                <a:ea typeface="Times New Roman"/>
                <a:cs typeface="Times New Roman"/>
                <a:sym typeface="Times New Roman"/>
              </a:rPr>
              <a:t>, </a:t>
            </a:r>
            <a:r>
              <a:rPr lang="en" sz="2000" dirty="0">
                <a:solidFill>
                  <a:srgbClr val="7030A0"/>
                </a:solidFill>
                <a:latin typeface="Times New Roman"/>
                <a:ea typeface="Times New Roman"/>
                <a:cs typeface="Times New Roman"/>
                <a:sym typeface="Times New Roman"/>
              </a:rPr>
              <a:t>harass targeted individuals</a:t>
            </a:r>
            <a:r>
              <a:rPr lang="en" sz="2000" dirty="0">
                <a:solidFill>
                  <a:srgbClr val="000000"/>
                </a:solidFill>
                <a:latin typeface="Times New Roman"/>
                <a:ea typeface="Times New Roman"/>
                <a:cs typeface="Times New Roman"/>
                <a:sym typeface="Times New Roman"/>
              </a:rPr>
              <a:t>, community or a minority group. </a:t>
            </a:r>
          </a:p>
          <a:p>
            <a:pPr marL="1257300" lvl="1" indent="-342900" algn="just">
              <a:lnSpc>
                <a:spcPct val="95000"/>
              </a:lnSpc>
              <a:spcBef>
                <a:spcPts val="1200"/>
              </a:spcBef>
              <a:buClrTx/>
              <a:buFont typeface="Wingdings" panose="05000000000000000000" pitchFamily="2" charset="2"/>
              <a:buChar char="Ø"/>
            </a:pPr>
            <a:r>
              <a:rPr lang="en" sz="2000" b="1" u="sng" dirty="0">
                <a:solidFill>
                  <a:schemeClr val="accent4"/>
                </a:solidFill>
                <a:latin typeface="Times New Roman"/>
                <a:ea typeface="Times New Roman"/>
                <a:cs typeface="Times New Roman"/>
                <a:sym typeface="Times New Roman"/>
              </a:rPr>
              <a:t>Troll:</a:t>
            </a:r>
            <a:r>
              <a:rPr lang="en" sz="2000" b="1" dirty="0">
                <a:solidFill>
                  <a:schemeClr val="accent4"/>
                </a:solidFill>
                <a:latin typeface="Times New Roman"/>
                <a:ea typeface="Times New Roman"/>
                <a:cs typeface="Times New Roman"/>
                <a:sym typeface="Times New Roman"/>
              </a:rPr>
              <a:t> </a:t>
            </a:r>
            <a:r>
              <a:rPr lang="en" sz="2000" dirty="0">
                <a:solidFill>
                  <a:srgbClr val="000000"/>
                </a:solidFill>
                <a:latin typeface="Times New Roman"/>
                <a:ea typeface="Times New Roman"/>
                <a:cs typeface="Times New Roman"/>
                <a:sym typeface="Times New Roman"/>
              </a:rPr>
              <a:t>memes which contain </a:t>
            </a:r>
            <a:r>
              <a:rPr lang="en" sz="2000" dirty="0">
                <a:solidFill>
                  <a:srgbClr val="00B0F0"/>
                </a:solidFill>
                <a:latin typeface="Times New Roman"/>
                <a:ea typeface="Times New Roman"/>
                <a:cs typeface="Times New Roman"/>
                <a:sym typeface="Times New Roman"/>
              </a:rPr>
              <a:t>offensive texts or images </a:t>
            </a:r>
            <a:r>
              <a:rPr lang="en" sz="2000" dirty="0">
                <a:solidFill>
                  <a:srgbClr val="000000"/>
                </a:solidFill>
                <a:latin typeface="Times New Roman"/>
                <a:ea typeface="Times New Roman"/>
                <a:cs typeface="Times New Roman"/>
                <a:sym typeface="Times New Roman"/>
              </a:rPr>
              <a:t>and intend to provoke, offend, </a:t>
            </a:r>
            <a:r>
              <a:rPr lang="en" sz="2000" dirty="0">
                <a:solidFill>
                  <a:srgbClr val="7030A0"/>
                </a:solidFill>
                <a:latin typeface="Times New Roman"/>
                <a:ea typeface="Times New Roman"/>
                <a:cs typeface="Times New Roman"/>
                <a:sym typeface="Times New Roman"/>
              </a:rPr>
              <a:t>abuse or insult individuals</a:t>
            </a:r>
            <a:r>
              <a:rPr lang="en" sz="2000" dirty="0">
                <a:solidFill>
                  <a:srgbClr val="000000"/>
                </a:solidFill>
                <a:latin typeface="Times New Roman"/>
                <a:ea typeface="Times New Roman"/>
                <a:cs typeface="Times New Roman"/>
                <a:sym typeface="Times New Roman"/>
              </a:rPr>
              <a:t>, group, or a race.</a:t>
            </a:r>
            <a:endParaRPr sz="2000" dirty="0">
              <a:solidFill>
                <a:srgbClr val="000000"/>
              </a:solidFill>
              <a:latin typeface="Times New Roman"/>
              <a:ea typeface="Times New Roman"/>
              <a:cs typeface="Times New Roman"/>
              <a:sym typeface="Times New Roman"/>
            </a:endParaRPr>
          </a:p>
          <a:p>
            <a:pPr marL="0" lvl="0" indent="0" algn="just" rtl="0">
              <a:lnSpc>
                <a:spcPct val="95000"/>
              </a:lnSpc>
              <a:spcBef>
                <a:spcPts val="1200"/>
              </a:spcBef>
              <a:spcAft>
                <a:spcPts val="0"/>
              </a:spcAft>
              <a:buNone/>
            </a:pPr>
            <a:endParaRPr sz="2000" dirty="0">
              <a:solidFill>
                <a:srgbClr val="000000"/>
              </a:solidFill>
              <a:latin typeface="Times New Roman"/>
              <a:ea typeface="Times New Roman"/>
              <a:cs typeface="Times New Roman"/>
              <a:sym typeface="Times New Roman"/>
            </a:endParaRPr>
          </a:p>
          <a:p>
            <a:pPr marL="0" lvl="0" indent="0" algn="just" rtl="0">
              <a:lnSpc>
                <a:spcPct val="95000"/>
              </a:lnSpc>
              <a:spcBef>
                <a:spcPts val="1200"/>
              </a:spcBef>
              <a:spcAft>
                <a:spcPts val="0"/>
              </a:spcAft>
              <a:buNone/>
            </a:pPr>
            <a:endParaRPr sz="2000" dirty="0">
              <a:solidFill>
                <a:srgbClr val="000000"/>
              </a:solidFill>
              <a:latin typeface="Times New Roman"/>
              <a:ea typeface="Times New Roman"/>
              <a:cs typeface="Times New Roman"/>
              <a:sym typeface="Times New Roman"/>
            </a:endParaRPr>
          </a:p>
          <a:p>
            <a:pPr marL="0" lvl="0" indent="0" algn="l" rtl="0">
              <a:lnSpc>
                <a:spcPct val="95000"/>
              </a:lnSpc>
              <a:spcBef>
                <a:spcPts val="600"/>
              </a:spcBef>
              <a:spcAft>
                <a:spcPts val="1200"/>
              </a:spcAft>
              <a:buSzPts val="523"/>
              <a:buNone/>
            </a:pPr>
            <a:endParaRPr sz="2000" dirty="0">
              <a:solidFill>
                <a:srgbClr val="000000"/>
              </a:solidFill>
            </a:endParaRPr>
          </a:p>
        </p:txBody>
      </p:sp>
      <p:sp>
        <p:nvSpPr>
          <p:cNvPr id="2" name="Slide Number Placeholder 1">
            <a:extLst>
              <a:ext uri="{FF2B5EF4-FFF2-40B4-BE49-F238E27FC236}">
                <a16:creationId xmlns:a16="http://schemas.microsoft.com/office/drawing/2014/main" id="{CC1ABC8F-9E83-4458-B2FA-9FCB3C551A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Dataset Description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pic>
        <p:nvPicPr>
          <p:cNvPr id="176" name="Google Shape;176;p32"/>
          <p:cNvPicPr preferRelativeResize="0"/>
          <p:nvPr/>
        </p:nvPicPr>
        <p:blipFill>
          <a:blip r:embed="rId3">
            <a:alphaModFix/>
          </a:blip>
          <a:stretch>
            <a:fillRect/>
          </a:stretch>
        </p:blipFill>
        <p:spPr>
          <a:xfrm>
            <a:off x="1530290" y="2212012"/>
            <a:ext cx="5501449" cy="1786275"/>
          </a:xfrm>
          <a:prstGeom prst="rect">
            <a:avLst/>
          </a:prstGeom>
          <a:noFill/>
          <a:ln>
            <a:noFill/>
          </a:ln>
        </p:spPr>
      </p:pic>
      <p:sp>
        <p:nvSpPr>
          <p:cNvPr id="177" name="Google Shape;177;p32"/>
          <p:cNvSpPr/>
          <p:nvPr/>
        </p:nvSpPr>
        <p:spPr>
          <a:xfrm>
            <a:off x="1530290" y="1608667"/>
            <a:ext cx="5682367" cy="313014"/>
          </a:xfrm>
          <a:prstGeom prst="rec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lumMod val="75000"/>
                  </a:schemeClr>
                </a:solidFill>
                <a:latin typeface="Times New Roman" panose="02020603050405020304" pitchFamily="18" charset="0"/>
                <a:cs typeface="Times New Roman" panose="02020603050405020304" pitchFamily="18" charset="0"/>
              </a:rPr>
              <a:t>Table 1. Number of instances in train, validation, and test set for each dataset</a:t>
            </a: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0A58248-8E91-4613-83E0-44D97D682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Dataset Description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sp>
        <p:nvSpPr>
          <p:cNvPr id="183" name="Google Shape;183;p33"/>
          <p:cNvSpPr/>
          <p:nvPr/>
        </p:nvSpPr>
        <p:spPr>
          <a:xfrm>
            <a:off x="1840883" y="4253174"/>
            <a:ext cx="5462233" cy="473100"/>
          </a:xfrm>
          <a:prstGeom prst="rec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lumMod val="75000"/>
                  </a:schemeClr>
                </a:solidFill>
                <a:latin typeface="Times New Roman" panose="02020603050405020304" pitchFamily="18" charset="0"/>
                <a:cs typeface="Times New Roman" panose="02020603050405020304" pitchFamily="18" charset="0"/>
              </a:rPr>
              <a:t>Figure 1. Sample memes of each class: dataset-1 (a,b) and dataset-2 (c,d)</a:t>
            </a: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184" name="Google Shape;184;p33"/>
          <p:cNvPicPr preferRelativeResize="0"/>
          <p:nvPr/>
        </p:nvPicPr>
        <p:blipFill>
          <a:blip r:embed="rId3">
            <a:alphaModFix/>
          </a:blip>
          <a:stretch>
            <a:fillRect/>
          </a:stretch>
        </p:blipFill>
        <p:spPr>
          <a:xfrm>
            <a:off x="2716500" y="929650"/>
            <a:ext cx="3470722" cy="3171124"/>
          </a:xfrm>
          <a:prstGeom prst="rect">
            <a:avLst/>
          </a:prstGeom>
          <a:noFill/>
          <a:ln>
            <a:noFill/>
          </a:ln>
        </p:spPr>
      </p:pic>
      <p:sp>
        <p:nvSpPr>
          <p:cNvPr id="2" name="Slide Number Placeholder 1">
            <a:extLst>
              <a:ext uri="{FF2B5EF4-FFF2-40B4-BE49-F238E27FC236}">
                <a16:creationId xmlns:a16="http://schemas.microsoft.com/office/drawing/2014/main" id="{0E80146F-627F-457E-8F2B-2CCBE4E57B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Dataset Analysis</a:t>
            </a:r>
            <a:endParaRPr b="1">
              <a:latin typeface="Proxima Nova"/>
              <a:ea typeface="Proxima Nova"/>
              <a:cs typeface="Proxima Nova"/>
              <a:sym typeface="Proxima Nova"/>
            </a:endParaRPr>
          </a:p>
        </p:txBody>
      </p:sp>
      <p:sp>
        <p:nvSpPr>
          <p:cNvPr id="191" name="Google Shape;191;p34"/>
          <p:cNvSpPr/>
          <p:nvPr/>
        </p:nvSpPr>
        <p:spPr>
          <a:xfrm>
            <a:off x="2688990" y="1821326"/>
            <a:ext cx="3810843" cy="225669"/>
          </a:xfrm>
          <a:prstGeom prst="rec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lumMod val="75000"/>
                  </a:schemeClr>
                </a:solidFill>
                <a:latin typeface="Times New Roman" panose="02020603050405020304" pitchFamily="18" charset="0"/>
                <a:cs typeface="Times New Roman" panose="02020603050405020304" pitchFamily="18" charset="0"/>
              </a:rPr>
              <a:t>Table 2. Training set statistics for textual content</a:t>
            </a: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192" name="Google Shape;192;p34"/>
          <p:cNvPicPr preferRelativeResize="0"/>
          <p:nvPr/>
        </p:nvPicPr>
        <p:blipFill>
          <a:blip r:embed="rId3">
            <a:alphaModFix/>
          </a:blip>
          <a:stretch>
            <a:fillRect/>
          </a:stretch>
        </p:blipFill>
        <p:spPr>
          <a:xfrm>
            <a:off x="1056950" y="2298140"/>
            <a:ext cx="6514999" cy="1688895"/>
          </a:xfrm>
          <a:prstGeom prst="rect">
            <a:avLst/>
          </a:prstGeom>
          <a:noFill/>
          <a:ln>
            <a:noFill/>
          </a:ln>
        </p:spPr>
      </p:pic>
      <p:sp>
        <p:nvSpPr>
          <p:cNvPr id="2" name="Oval 1">
            <a:extLst>
              <a:ext uri="{FF2B5EF4-FFF2-40B4-BE49-F238E27FC236}">
                <a16:creationId xmlns:a16="http://schemas.microsoft.com/office/drawing/2014/main" id="{94512573-8672-491F-ACDE-D1CCF6E2A5B0}"/>
              </a:ext>
            </a:extLst>
          </p:cNvPr>
          <p:cNvSpPr/>
          <p:nvPr/>
        </p:nvSpPr>
        <p:spPr>
          <a:xfrm>
            <a:off x="5744584" y="3342217"/>
            <a:ext cx="1666001" cy="644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5477ACF-55F7-4E25-B181-25879BABF9B1}"/>
              </a:ext>
            </a:extLst>
          </p:cNvPr>
          <p:cNvSpPr/>
          <p:nvPr/>
        </p:nvSpPr>
        <p:spPr>
          <a:xfrm>
            <a:off x="3616362" y="3342217"/>
            <a:ext cx="1956100" cy="644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830A2D1-B784-4712-82F4-EEB379EB17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295075" y="1272925"/>
            <a:ext cx="3831300" cy="572700"/>
          </a:xfrm>
          <a:prstGeom prst="rect">
            <a:avLst/>
          </a:prstGeom>
          <a:solidFill>
            <a:schemeClr val="lt2"/>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Contribution 1</a:t>
            </a:r>
            <a:endParaRPr b="1">
              <a:latin typeface="Proxima Nova"/>
              <a:ea typeface="Proxima Nova"/>
              <a:cs typeface="Proxima Nova"/>
              <a:sym typeface="Proxima Nova"/>
            </a:endParaRPr>
          </a:p>
        </p:txBody>
      </p:sp>
      <p:sp>
        <p:nvSpPr>
          <p:cNvPr id="198" name="Google Shape;198;p35"/>
          <p:cNvSpPr txBox="1">
            <a:spLocks noGrp="1"/>
          </p:cNvSpPr>
          <p:nvPr>
            <p:ph type="body" idx="1"/>
          </p:nvPr>
        </p:nvSpPr>
        <p:spPr>
          <a:xfrm>
            <a:off x="855375" y="3474775"/>
            <a:ext cx="6780900" cy="1282200"/>
          </a:xfrm>
          <a:prstGeom prst="rect">
            <a:avLst/>
          </a:prstGeom>
        </p:spPr>
        <p:txBody>
          <a:bodyPr spcFirstLastPara="1" wrap="square" lIns="91425" tIns="91425" rIns="91425" bIns="91425" anchor="t" anchorCtr="0">
            <a:noAutofit/>
          </a:bodyPr>
          <a:lstStyle/>
          <a:p>
            <a:pPr marL="0" lvl="0" indent="0" algn="just" rtl="0">
              <a:lnSpc>
                <a:spcPct val="95000"/>
              </a:lnSpc>
              <a:spcBef>
                <a:spcPts val="1200"/>
              </a:spcBef>
              <a:spcAft>
                <a:spcPts val="0"/>
              </a:spcAft>
              <a:buNone/>
            </a:pPr>
            <a:endParaRPr>
              <a:solidFill>
                <a:srgbClr val="000000"/>
              </a:solidFill>
            </a:endParaRPr>
          </a:p>
          <a:p>
            <a:pPr marL="0" lvl="0" indent="0" algn="l" rtl="0">
              <a:lnSpc>
                <a:spcPct val="95000"/>
              </a:lnSpc>
              <a:spcBef>
                <a:spcPts val="600"/>
              </a:spcBef>
              <a:spcAft>
                <a:spcPts val="1200"/>
              </a:spcAft>
              <a:buSzPts val="523"/>
              <a:buNone/>
            </a:pPr>
            <a:endParaRPr>
              <a:solidFill>
                <a:srgbClr val="000000"/>
              </a:solidFill>
            </a:endParaRPr>
          </a:p>
        </p:txBody>
      </p:sp>
      <p:sp>
        <p:nvSpPr>
          <p:cNvPr id="199" name="Google Shape;199;p35"/>
          <p:cNvSpPr txBox="1">
            <a:spLocks noGrp="1"/>
          </p:cNvSpPr>
          <p:nvPr>
            <p:ph type="title"/>
          </p:nvPr>
        </p:nvSpPr>
        <p:spPr>
          <a:xfrm>
            <a:off x="855375" y="1977000"/>
            <a:ext cx="7676341" cy="11895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400" b="1" dirty="0">
                <a:solidFill>
                  <a:srgbClr val="7030A0"/>
                </a:solidFill>
                <a:latin typeface="Times New Roman" panose="02020603050405020304" pitchFamily="18" charset="0"/>
                <a:ea typeface="Arial"/>
                <a:cs typeface="Times New Roman" panose="02020603050405020304" pitchFamily="18" charset="0"/>
                <a:sym typeface="Arial"/>
              </a:rPr>
              <a:t>Development of Computational Models to </a:t>
            </a:r>
            <a:r>
              <a:rPr lang="en-US" sz="2400" b="1" dirty="0">
                <a:solidFill>
                  <a:srgbClr val="7030A0"/>
                </a:solidFill>
                <a:latin typeface="Times New Roman" panose="02020603050405020304" pitchFamily="18" charset="0"/>
                <a:ea typeface="Arial"/>
                <a:cs typeface="Times New Roman" panose="02020603050405020304" pitchFamily="18" charset="0"/>
                <a:sym typeface="Arial"/>
              </a:rPr>
              <a:t>Classify Offensive Memes</a:t>
            </a:r>
            <a:endParaRPr sz="2400" b="1" dirty="0">
              <a:solidFill>
                <a:srgbClr val="7030A0"/>
              </a:solidFill>
              <a:latin typeface="Times New Roman" panose="02020603050405020304" pitchFamily="18" charset="0"/>
              <a:ea typeface="Arial"/>
              <a:cs typeface="Times New Roman" panose="02020603050405020304" pitchFamily="18" charset="0"/>
              <a:sym typeface="Arial"/>
            </a:endParaRPr>
          </a:p>
          <a:p>
            <a:pPr marL="0" lvl="0" indent="0" algn="ctr" rtl="0">
              <a:spcBef>
                <a:spcPts val="0"/>
              </a:spcBef>
              <a:spcAft>
                <a:spcPts val="0"/>
              </a:spcAft>
              <a:buNone/>
            </a:pPr>
            <a:endParaRPr sz="2400" b="1" dirty="0">
              <a:latin typeface="Times New Roman" panose="02020603050405020304" pitchFamily="18" charset="0"/>
              <a:ea typeface="Proxima Nova"/>
              <a:cs typeface="Times New Roman" panose="02020603050405020304" pitchFamily="18" charset="0"/>
              <a:sym typeface="Proxima Nova"/>
            </a:endParaRPr>
          </a:p>
        </p:txBody>
      </p:sp>
      <p:sp>
        <p:nvSpPr>
          <p:cNvPr id="2" name="Slide Number Placeholder 1">
            <a:extLst>
              <a:ext uri="{FF2B5EF4-FFF2-40B4-BE49-F238E27FC236}">
                <a16:creationId xmlns:a16="http://schemas.microsoft.com/office/drawing/2014/main" id="{4CF61B09-F628-4A39-A81A-71B17CF61A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Methodology</a:t>
            </a:r>
            <a:endParaRPr b="1">
              <a:latin typeface="Proxima Nova"/>
              <a:ea typeface="Proxima Nova"/>
              <a:cs typeface="Proxima Nova"/>
              <a:sym typeface="Proxima Nova"/>
            </a:endParaRPr>
          </a:p>
        </p:txBody>
      </p:sp>
      <p:sp>
        <p:nvSpPr>
          <p:cNvPr id="205" name="Google Shape;205;p36"/>
          <p:cNvSpPr/>
          <p:nvPr/>
        </p:nvSpPr>
        <p:spPr>
          <a:xfrm>
            <a:off x="1866283" y="4371709"/>
            <a:ext cx="5411433" cy="473100"/>
          </a:xfrm>
          <a:prstGeom prst="rec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3">
                    <a:lumMod val="75000"/>
                  </a:schemeClr>
                </a:solidFill>
                <a:latin typeface="Times New Roman" panose="02020603050405020304" pitchFamily="18" charset="0"/>
                <a:cs typeface="Times New Roman" panose="02020603050405020304" pitchFamily="18" charset="0"/>
              </a:rPr>
              <a:t>Figure 2. Abstract view of multimodal offense and troll detection system. </a:t>
            </a:r>
            <a:endParaRPr>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206" name="Google Shape;206;p36"/>
          <p:cNvPicPr preferRelativeResize="0"/>
          <p:nvPr/>
        </p:nvPicPr>
        <p:blipFill>
          <a:blip r:embed="rId3">
            <a:alphaModFix/>
          </a:blip>
          <a:stretch>
            <a:fillRect/>
          </a:stretch>
        </p:blipFill>
        <p:spPr>
          <a:xfrm>
            <a:off x="2030934" y="929650"/>
            <a:ext cx="4848121" cy="3171126"/>
          </a:xfrm>
          <a:prstGeom prst="rect">
            <a:avLst/>
          </a:prstGeom>
          <a:noFill/>
          <a:ln>
            <a:noFill/>
          </a:ln>
        </p:spPr>
      </p:pic>
      <p:sp>
        <p:nvSpPr>
          <p:cNvPr id="2" name="Slide Number Placeholder 1">
            <a:extLst>
              <a:ext uri="{FF2B5EF4-FFF2-40B4-BE49-F238E27FC236}">
                <a16:creationId xmlns:a16="http://schemas.microsoft.com/office/drawing/2014/main" id="{EA8B831C-AFAC-4574-A85A-BB9D552215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7"/>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Data Processing</a:t>
            </a:r>
            <a:endParaRPr b="1">
              <a:latin typeface="Proxima Nova"/>
              <a:ea typeface="Proxima Nova"/>
              <a:cs typeface="Proxima Nova"/>
              <a:sym typeface="Proxima Nova"/>
            </a:endParaRPr>
          </a:p>
        </p:txBody>
      </p:sp>
      <mc:AlternateContent xmlns:mc="http://schemas.openxmlformats.org/markup-compatibility/2006" xmlns:a14="http://schemas.microsoft.com/office/drawing/2010/main">
        <mc:Choice Requires="a14">
          <p:sp>
            <p:nvSpPr>
              <p:cNvPr id="212" name="Google Shape;212;p37"/>
              <p:cNvSpPr txBox="1">
                <a:spLocks noGrp="1"/>
              </p:cNvSpPr>
              <p:nvPr>
                <p:ph type="body" idx="1"/>
              </p:nvPr>
            </p:nvSpPr>
            <p:spPr>
              <a:xfrm>
                <a:off x="431950" y="876950"/>
                <a:ext cx="8292502" cy="419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523"/>
                  <a:buNone/>
                </a:pPr>
                <a:r>
                  <a:rPr lang="en" sz="2000" dirty="0">
                    <a:solidFill>
                      <a:srgbClr val="0000FF"/>
                    </a:solidFill>
                    <a:latin typeface="Times New Roman"/>
                    <a:ea typeface="Times New Roman"/>
                    <a:cs typeface="Times New Roman"/>
                    <a:sym typeface="Times New Roman"/>
                  </a:rPr>
                  <a:t>For the visual modality, </a:t>
                </a:r>
                <a:endParaRPr sz="2000" dirty="0">
                  <a:solidFill>
                    <a:srgbClr val="0000FF"/>
                  </a:solidFill>
                  <a:latin typeface="Times New Roman"/>
                  <a:ea typeface="Times New Roman"/>
                  <a:cs typeface="Times New Roman"/>
                  <a:sym typeface="Times New Roman"/>
                </a:endParaRPr>
              </a:p>
              <a:p>
                <a:pPr marL="457200" lvl="0" indent="-342900" algn="l" rtl="0">
                  <a:spcBef>
                    <a:spcPts val="12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Images are transformed into equal sizes of </a:t>
                </a:r>
                <a14:m>
                  <m:oMath xmlns:m="http://schemas.openxmlformats.org/officeDocument/2006/math">
                    <m:r>
                      <a:rPr lang="en" sz="2000" i="1" dirty="0" smtClean="0">
                        <a:solidFill>
                          <a:schemeClr val="accent3">
                            <a:lumMod val="75000"/>
                          </a:schemeClr>
                        </a:solidFill>
                        <a:latin typeface="Cambria Math" panose="02040503050406030204" pitchFamily="18" charset="0"/>
                        <a:ea typeface="Times New Roman"/>
                        <a:cs typeface="Times New Roman"/>
                        <a:sym typeface="Times New Roman"/>
                      </a:rPr>
                      <m:t>150</m:t>
                    </m:r>
                    <m:r>
                      <a:rPr lang="en" sz="2000" i="1" dirty="0" smtClean="0">
                        <a:solidFill>
                          <a:schemeClr val="accent3">
                            <a:lumMod val="75000"/>
                          </a:schemeClr>
                        </a:solidFill>
                        <a:latin typeface="Cambria Math" panose="02040503050406030204" pitchFamily="18" charset="0"/>
                        <a:ea typeface="Times New Roman"/>
                        <a:cs typeface="Times New Roman"/>
                        <a:sym typeface="Times New Roman"/>
                      </a:rPr>
                      <m:t> × </m:t>
                    </m:r>
                    <m:r>
                      <a:rPr lang="en" sz="2000" i="1" dirty="0" smtClean="0">
                        <a:solidFill>
                          <a:schemeClr val="accent3">
                            <a:lumMod val="75000"/>
                          </a:schemeClr>
                        </a:solidFill>
                        <a:latin typeface="Cambria Math" panose="02040503050406030204" pitchFamily="18" charset="0"/>
                        <a:ea typeface="Times New Roman"/>
                        <a:cs typeface="Times New Roman"/>
                        <a:sym typeface="Times New Roman"/>
                      </a:rPr>
                      <m:t>150</m:t>
                    </m:r>
                    <m:r>
                      <a:rPr lang="en" sz="2000" i="1" dirty="0" smtClean="0">
                        <a:solidFill>
                          <a:schemeClr val="accent3">
                            <a:lumMod val="75000"/>
                          </a:schemeClr>
                        </a:solidFill>
                        <a:latin typeface="Cambria Math" panose="02040503050406030204" pitchFamily="18" charset="0"/>
                        <a:ea typeface="Times New Roman"/>
                        <a:cs typeface="Times New Roman"/>
                        <a:sym typeface="Times New Roman"/>
                      </a:rPr>
                      <m:t> × </m:t>
                    </m:r>
                    <m:r>
                      <a:rPr lang="en" sz="2000" i="1" dirty="0" smtClean="0">
                        <a:solidFill>
                          <a:schemeClr val="accent3">
                            <a:lumMod val="75000"/>
                          </a:schemeClr>
                        </a:solidFill>
                        <a:latin typeface="Cambria Math" panose="02040503050406030204" pitchFamily="18" charset="0"/>
                        <a:ea typeface="Times New Roman"/>
                        <a:cs typeface="Times New Roman"/>
                        <a:sym typeface="Times New Roman"/>
                      </a:rPr>
                      <m:t>3</m:t>
                    </m:r>
                  </m:oMath>
                </a14:m>
                <a:endParaRPr sz="20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The normalization is performed over the pixel matrix </a:t>
                </a:r>
                <a:endParaRPr sz="2000" dirty="0">
                  <a:solidFill>
                    <a:srgbClr val="000000"/>
                  </a:solidFill>
                  <a:latin typeface="Times New Roman"/>
                  <a:ea typeface="Times New Roman"/>
                  <a:cs typeface="Times New Roman"/>
                  <a:sym typeface="Times New Roman"/>
                </a:endParaRPr>
              </a:p>
              <a:p>
                <a:pPr marL="0" lvl="0" indent="0" algn="l" rtl="0">
                  <a:spcBef>
                    <a:spcPts val="1200"/>
                  </a:spcBef>
                  <a:spcAft>
                    <a:spcPts val="0"/>
                  </a:spcAft>
                  <a:buClr>
                    <a:srgbClr val="000000"/>
                  </a:buClr>
                  <a:buSzPts val="523"/>
                  <a:buFont typeface="Arial"/>
                  <a:buNone/>
                </a:pPr>
                <a:r>
                  <a:rPr lang="en" sz="2000" dirty="0">
                    <a:solidFill>
                      <a:srgbClr val="0000FF"/>
                    </a:solidFill>
                    <a:latin typeface="Times New Roman"/>
                    <a:ea typeface="Times New Roman"/>
                    <a:cs typeface="Times New Roman"/>
                    <a:sym typeface="Times New Roman"/>
                  </a:rPr>
                  <a:t>For the textual modality</a:t>
                </a:r>
                <a:r>
                  <a:rPr lang="en" dirty="0">
                    <a:solidFill>
                      <a:srgbClr val="0000FF"/>
                    </a:solidFill>
                    <a:latin typeface="Times New Roman"/>
                    <a:ea typeface="Times New Roman"/>
                    <a:cs typeface="Times New Roman"/>
                    <a:sym typeface="Times New Roman"/>
                  </a:rPr>
                  <a:t>, </a:t>
                </a:r>
                <a:endParaRPr dirty="0">
                  <a:solidFill>
                    <a:srgbClr val="0000FF"/>
                  </a:solidFill>
                  <a:latin typeface="Times New Roman"/>
                  <a:ea typeface="Times New Roman"/>
                  <a:cs typeface="Times New Roman"/>
                  <a:sym typeface="Times New Roman"/>
                </a:endParaRPr>
              </a:p>
              <a:p>
                <a:pPr marL="457200" lvl="0" indent="-342900" algn="l" rtl="0">
                  <a:spcBef>
                    <a:spcPts val="12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For DNN, the input texts are converted into a vector of unique numbers </a:t>
                </a:r>
                <a:endParaRPr sz="20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The mapping of this word to the index is obtained using the </a:t>
                </a:r>
                <a:r>
                  <a:rPr lang="en" sz="2000" u="sng" dirty="0">
                    <a:solidFill>
                      <a:srgbClr val="00B050"/>
                    </a:solidFill>
                    <a:latin typeface="Times New Roman"/>
                    <a:ea typeface="Times New Roman"/>
                    <a:cs typeface="Times New Roman"/>
                    <a:sym typeface="Times New Roman"/>
                  </a:rPr>
                  <a:t>Keras tokenizer function</a:t>
                </a:r>
                <a:r>
                  <a:rPr lang="en" sz="2000" dirty="0">
                    <a:solidFill>
                      <a:srgbClr val="000000"/>
                    </a:solidFill>
                    <a:latin typeface="Times New Roman"/>
                    <a:ea typeface="Times New Roman"/>
                    <a:cs typeface="Times New Roman"/>
                    <a:sym typeface="Times New Roman"/>
                  </a:rPr>
                  <a:t>. </a:t>
                </a:r>
                <a:endParaRPr sz="20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2000" u="sng" dirty="0">
                    <a:solidFill>
                      <a:srgbClr val="00B0F0"/>
                    </a:solidFill>
                    <a:latin typeface="Times New Roman"/>
                    <a:ea typeface="Times New Roman"/>
                    <a:cs typeface="Times New Roman"/>
                    <a:sym typeface="Times New Roman"/>
                  </a:rPr>
                  <a:t>Post padding </a:t>
                </a:r>
                <a:r>
                  <a:rPr lang="en" sz="2000" dirty="0">
                    <a:solidFill>
                      <a:srgbClr val="000000"/>
                    </a:solidFill>
                    <a:latin typeface="Times New Roman"/>
                    <a:ea typeface="Times New Roman"/>
                    <a:cs typeface="Times New Roman"/>
                    <a:sym typeface="Times New Roman"/>
                  </a:rPr>
                  <a:t>technique is adopted to get equal-length vectors. </a:t>
                </a:r>
                <a:endParaRPr sz="2000" dirty="0">
                  <a:solidFill>
                    <a:srgbClr val="000000"/>
                  </a:solidFill>
                  <a:latin typeface="Times New Roman"/>
                  <a:ea typeface="Times New Roman"/>
                  <a:cs typeface="Times New Roman"/>
                  <a:sym typeface="Times New Roman"/>
                </a:endParaRPr>
              </a:p>
              <a:p>
                <a:pPr marL="114300" lvl="0" indent="0" algn="l" rtl="0">
                  <a:spcBef>
                    <a:spcPts val="0"/>
                  </a:spcBef>
                  <a:spcAft>
                    <a:spcPts val="0"/>
                  </a:spcAft>
                  <a:buClr>
                    <a:srgbClr val="000000"/>
                  </a:buClr>
                  <a:buSzPts val="1800"/>
                  <a:buNone/>
                </a:pPr>
                <a:endParaRPr sz="2000"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mc:Choice>
        <mc:Fallback xmlns="">
          <p:sp>
            <p:nvSpPr>
              <p:cNvPr id="212" name="Google Shape;212;p37"/>
              <p:cNvSpPr txBox="1">
                <a:spLocks noGrp="1" noRot="1" noChangeAspect="1" noMove="1" noResize="1" noEditPoints="1" noAdjustHandles="1" noChangeArrowheads="1" noChangeShapeType="1" noTextEdit="1"/>
              </p:cNvSpPr>
              <p:nvPr>
                <p:ph type="body" idx="1"/>
              </p:nvPr>
            </p:nvSpPr>
            <p:spPr>
              <a:xfrm>
                <a:off x="431950" y="876950"/>
                <a:ext cx="8292502" cy="4195200"/>
              </a:xfrm>
              <a:prstGeom prst="rect">
                <a:avLst/>
              </a:prstGeom>
              <a:blipFill>
                <a:blip r:embed="rId3"/>
                <a:stretch>
                  <a:fillRect l="-80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6F6EB2D2-49D6-4856-9260-18B4006413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8"/>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Data Processing (Cont.)</a:t>
            </a:r>
            <a:endParaRPr b="1">
              <a:latin typeface="Proxima Nova"/>
              <a:ea typeface="Proxima Nova"/>
              <a:cs typeface="Proxima Nova"/>
              <a:sym typeface="Proxima Nova"/>
            </a:endParaRPr>
          </a:p>
        </p:txBody>
      </p:sp>
      <p:sp>
        <p:nvSpPr>
          <p:cNvPr id="218" name="Google Shape;218;p38"/>
          <p:cNvSpPr txBox="1">
            <a:spLocks noGrp="1"/>
          </p:cNvSpPr>
          <p:nvPr>
            <p:ph type="body" idx="1"/>
          </p:nvPr>
        </p:nvSpPr>
        <p:spPr>
          <a:xfrm>
            <a:off x="431950" y="876950"/>
            <a:ext cx="8055834" cy="419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523"/>
              <a:buNone/>
            </a:pPr>
            <a:r>
              <a:rPr lang="en" sz="2000" dirty="0">
                <a:solidFill>
                  <a:srgbClr val="0000FF"/>
                </a:solidFill>
                <a:latin typeface="Times New Roman"/>
                <a:ea typeface="Times New Roman"/>
                <a:cs typeface="Times New Roman"/>
                <a:sym typeface="Times New Roman"/>
              </a:rPr>
              <a:t>For the Textual modality (Transformers), </a:t>
            </a:r>
            <a:endParaRPr sz="2000" dirty="0">
              <a:solidFill>
                <a:srgbClr val="0000FF"/>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endParaRPr lang="en"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The </a:t>
            </a:r>
            <a:r>
              <a:rPr lang="en" sz="2000" dirty="0">
                <a:solidFill>
                  <a:srgbClr val="00B050"/>
                </a:solidFill>
                <a:latin typeface="Times New Roman"/>
                <a:ea typeface="Times New Roman"/>
                <a:cs typeface="Times New Roman"/>
                <a:sym typeface="Times New Roman"/>
              </a:rPr>
              <a:t>‘encode_plus’ </a:t>
            </a:r>
            <a:r>
              <a:rPr lang="en" sz="2000" dirty="0">
                <a:solidFill>
                  <a:srgbClr val="000000"/>
                </a:solidFill>
                <a:latin typeface="Times New Roman"/>
                <a:ea typeface="Times New Roman"/>
                <a:cs typeface="Times New Roman"/>
                <a:sym typeface="Times New Roman"/>
              </a:rPr>
              <a:t>method is used to encode the inputs texts. </a:t>
            </a:r>
            <a:endParaRPr sz="20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This method adds a special [CLS] and [SEP] token at the start and end of an input text. </a:t>
            </a:r>
            <a:endParaRPr sz="20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It also converts the texts into a vector of unique ids and pad 0’s to shorter vectors than the maximum length. </a:t>
            </a:r>
            <a:endParaRPr sz="20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Besides, an </a:t>
            </a:r>
            <a:r>
              <a:rPr lang="en" sz="2000" dirty="0">
                <a:solidFill>
                  <a:srgbClr val="00B0F0"/>
                </a:solidFill>
                <a:latin typeface="Times New Roman"/>
                <a:ea typeface="Times New Roman"/>
                <a:cs typeface="Times New Roman"/>
                <a:sym typeface="Times New Roman"/>
              </a:rPr>
              <a:t>attention mask </a:t>
            </a:r>
            <a:r>
              <a:rPr lang="en" sz="2000" dirty="0">
                <a:solidFill>
                  <a:srgbClr val="000000"/>
                </a:solidFill>
                <a:latin typeface="Times New Roman"/>
                <a:ea typeface="Times New Roman"/>
                <a:cs typeface="Times New Roman"/>
                <a:sym typeface="Times New Roman"/>
              </a:rPr>
              <a:t>is enabled so that the model emphasizes the tokens having unique ids. </a:t>
            </a:r>
            <a:endParaRPr sz="20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These </a:t>
            </a:r>
            <a:r>
              <a:rPr lang="en" sz="2000" dirty="0">
                <a:solidFill>
                  <a:srgbClr val="00B0F0"/>
                </a:solidFill>
                <a:latin typeface="Times New Roman"/>
                <a:ea typeface="Times New Roman"/>
                <a:cs typeface="Times New Roman"/>
                <a:sym typeface="Times New Roman"/>
              </a:rPr>
              <a:t>‘ids’ </a:t>
            </a:r>
            <a:r>
              <a:rPr lang="en" sz="2000" dirty="0">
                <a:solidFill>
                  <a:srgbClr val="000000"/>
                </a:solidFill>
                <a:latin typeface="Times New Roman"/>
                <a:ea typeface="Times New Roman"/>
                <a:cs typeface="Times New Roman"/>
                <a:sym typeface="Times New Roman"/>
              </a:rPr>
              <a:t>and </a:t>
            </a:r>
            <a:r>
              <a:rPr lang="en" sz="2000" dirty="0">
                <a:solidFill>
                  <a:srgbClr val="7030A0"/>
                </a:solidFill>
                <a:latin typeface="Times New Roman"/>
                <a:ea typeface="Times New Roman"/>
                <a:cs typeface="Times New Roman"/>
                <a:sym typeface="Times New Roman"/>
              </a:rPr>
              <a:t>‘attention masks’ </a:t>
            </a:r>
            <a:r>
              <a:rPr lang="en" sz="2000" dirty="0">
                <a:solidFill>
                  <a:srgbClr val="000000"/>
                </a:solidFill>
                <a:latin typeface="Times New Roman"/>
                <a:ea typeface="Times New Roman"/>
                <a:cs typeface="Times New Roman"/>
                <a:sym typeface="Times New Roman"/>
              </a:rPr>
              <a:t>are given as input to the transformer models</a:t>
            </a:r>
            <a:endParaRPr sz="2000"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DE927A5C-F5F0-4739-B225-F6A91BF6A2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9"/>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Visual Models</a:t>
            </a:r>
            <a:endParaRPr b="1">
              <a:latin typeface="Proxima Nova"/>
              <a:ea typeface="Proxima Nova"/>
              <a:cs typeface="Proxima Nova"/>
              <a:sym typeface="Proxima Nova"/>
            </a:endParaRPr>
          </a:p>
        </p:txBody>
      </p:sp>
      <p:sp>
        <p:nvSpPr>
          <p:cNvPr id="224" name="Google Shape;224;p39"/>
          <p:cNvSpPr txBox="1">
            <a:spLocks noGrp="1"/>
          </p:cNvSpPr>
          <p:nvPr>
            <p:ph type="body" idx="1"/>
          </p:nvPr>
        </p:nvSpPr>
        <p:spPr>
          <a:xfrm>
            <a:off x="431950" y="876950"/>
            <a:ext cx="7998000" cy="419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Visual features are extracted by using </a:t>
            </a:r>
            <a:r>
              <a:rPr lang="en" dirty="0">
                <a:solidFill>
                  <a:srgbClr val="00B050"/>
                </a:solidFill>
                <a:latin typeface="Times New Roman"/>
                <a:ea typeface="Times New Roman"/>
                <a:cs typeface="Times New Roman"/>
                <a:sym typeface="Times New Roman"/>
              </a:rPr>
              <a:t>convolutional neural networks (</a:t>
            </a:r>
            <a:r>
              <a:rPr lang="en-US" dirty="0">
                <a:solidFill>
                  <a:srgbClr val="00B050"/>
                </a:solidFill>
                <a:latin typeface="Times New Roman"/>
                <a:ea typeface="Times New Roman"/>
                <a:cs typeface="Times New Roman"/>
                <a:sym typeface="Times New Roman"/>
              </a:rPr>
              <a:t>CNN</a:t>
            </a:r>
            <a:r>
              <a:rPr lang="en" dirty="0">
                <a:solidFill>
                  <a:srgbClr val="00B050"/>
                </a:solidFill>
                <a:latin typeface="Times New Roman"/>
                <a:ea typeface="Times New Roman"/>
                <a:cs typeface="Times New Roman"/>
                <a:sym typeface="Times New Roman"/>
              </a:rPr>
              <a:t>)</a:t>
            </a:r>
            <a:endParaRPr dirty="0">
              <a:solidFill>
                <a:srgbClr val="00B05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dirty="0">
                <a:solidFill>
                  <a:srgbClr val="7030A0"/>
                </a:solidFill>
                <a:latin typeface="Times New Roman"/>
                <a:ea typeface="Times New Roman"/>
                <a:cs typeface="Times New Roman"/>
                <a:sym typeface="Times New Roman"/>
              </a:rPr>
              <a:t>Transfer learning </a:t>
            </a:r>
            <a:r>
              <a:rPr lang="en" dirty="0">
                <a:solidFill>
                  <a:srgbClr val="000000"/>
                </a:solidFill>
                <a:latin typeface="Times New Roman"/>
                <a:ea typeface="Times New Roman"/>
                <a:cs typeface="Times New Roman"/>
                <a:sym typeface="Times New Roman"/>
              </a:rPr>
              <a:t>approach is employed in this work</a:t>
            </a:r>
            <a:endParaRPr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Several pre-trained CNN architectures such as </a:t>
            </a:r>
            <a:endParaRPr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VGG16, VGG19, ResNet50, InceptionV3, and Xception are considered</a:t>
            </a:r>
            <a:endParaRPr dirty="0">
              <a:solidFill>
                <a:srgbClr val="000000"/>
              </a:solidFill>
              <a:latin typeface="Times New Roman"/>
              <a:ea typeface="Times New Roman"/>
              <a:cs typeface="Times New Roman"/>
              <a:sym typeface="Times New Roman"/>
            </a:endParaRPr>
          </a:p>
        </p:txBody>
      </p:sp>
      <p:pic>
        <p:nvPicPr>
          <p:cNvPr id="225" name="Google Shape;225;p39"/>
          <p:cNvPicPr preferRelativeResize="0"/>
          <p:nvPr/>
        </p:nvPicPr>
        <p:blipFill>
          <a:blip r:embed="rId3">
            <a:alphaModFix/>
          </a:blip>
          <a:stretch>
            <a:fillRect/>
          </a:stretch>
        </p:blipFill>
        <p:spPr>
          <a:xfrm>
            <a:off x="2563112" y="3007725"/>
            <a:ext cx="3735676" cy="1784100"/>
          </a:xfrm>
          <a:prstGeom prst="rect">
            <a:avLst/>
          </a:prstGeom>
          <a:noFill/>
          <a:ln>
            <a:noFill/>
          </a:ln>
        </p:spPr>
      </p:pic>
      <p:sp>
        <p:nvSpPr>
          <p:cNvPr id="226" name="Google Shape;226;p39"/>
          <p:cNvSpPr/>
          <p:nvPr/>
        </p:nvSpPr>
        <p:spPr>
          <a:xfrm>
            <a:off x="2154212" y="2650067"/>
            <a:ext cx="4835575" cy="307808"/>
          </a:xfrm>
          <a:prstGeom prst="rec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lumMod val="75000"/>
                  </a:schemeClr>
                </a:solidFill>
                <a:latin typeface="Times New Roman" panose="02020603050405020304" pitchFamily="18" charset="0"/>
                <a:cs typeface="Times New Roman" panose="02020603050405020304" pitchFamily="18" charset="0"/>
              </a:rPr>
              <a:t>Table 4. Optimum hyperparameters value used for visual models</a:t>
            </a: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F3C5689-DF66-48FE-AA4E-1958940531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Textual Models</a:t>
            </a:r>
            <a:endParaRPr b="1">
              <a:latin typeface="Proxima Nova"/>
              <a:ea typeface="Proxima Nova"/>
              <a:cs typeface="Proxima Nova"/>
              <a:sym typeface="Proxima Nova"/>
            </a:endParaRPr>
          </a:p>
        </p:txBody>
      </p:sp>
      <p:sp>
        <p:nvSpPr>
          <p:cNvPr id="232" name="Google Shape;232;p40"/>
          <p:cNvSpPr txBox="1">
            <a:spLocks noGrp="1"/>
          </p:cNvSpPr>
          <p:nvPr>
            <p:ph type="body" idx="1"/>
          </p:nvPr>
        </p:nvSpPr>
        <p:spPr>
          <a:xfrm>
            <a:off x="431950" y="876950"/>
            <a:ext cx="8357048" cy="419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Various deep-learning architectures are implemented to obtain features from the textual content.</a:t>
            </a:r>
            <a:endParaRPr sz="20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The primary investigation is carried out using </a:t>
            </a:r>
            <a:r>
              <a:rPr lang="en" sz="2000" dirty="0">
                <a:solidFill>
                  <a:srgbClr val="00B0F0"/>
                </a:solidFill>
                <a:latin typeface="Times New Roman"/>
                <a:ea typeface="Times New Roman"/>
                <a:cs typeface="Times New Roman"/>
                <a:sym typeface="Times New Roman"/>
              </a:rPr>
              <a:t>RNN</a:t>
            </a:r>
            <a:r>
              <a:rPr lang="en" sz="2000" dirty="0">
                <a:solidFill>
                  <a:srgbClr val="000000"/>
                </a:solidFill>
                <a:latin typeface="Times New Roman"/>
                <a:ea typeface="Times New Roman"/>
                <a:cs typeface="Times New Roman"/>
                <a:sym typeface="Times New Roman"/>
              </a:rPr>
              <a:t> and </a:t>
            </a:r>
            <a:r>
              <a:rPr lang="en" sz="2000" dirty="0">
                <a:solidFill>
                  <a:srgbClr val="7030A0"/>
                </a:solidFill>
                <a:latin typeface="Times New Roman"/>
                <a:ea typeface="Times New Roman"/>
                <a:cs typeface="Times New Roman"/>
                <a:sym typeface="Times New Roman"/>
              </a:rPr>
              <a:t>CNN</a:t>
            </a:r>
            <a:r>
              <a:rPr lang="en" sz="2000" dirty="0">
                <a:solidFill>
                  <a:srgbClr val="000000"/>
                </a:solidFill>
                <a:latin typeface="Times New Roman"/>
                <a:ea typeface="Times New Roman"/>
                <a:cs typeface="Times New Roman"/>
                <a:sym typeface="Times New Roman"/>
              </a:rPr>
              <a:t> architectures, </a:t>
            </a:r>
            <a:endParaRPr sz="20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sz="1600" dirty="0">
                <a:solidFill>
                  <a:srgbClr val="000000"/>
                </a:solidFill>
                <a:latin typeface="Times New Roman"/>
                <a:ea typeface="Times New Roman"/>
                <a:cs typeface="Times New Roman"/>
                <a:sym typeface="Times New Roman"/>
              </a:rPr>
              <a:t>BiLSTM,</a:t>
            </a:r>
            <a:endParaRPr sz="16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sz="1600" dirty="0">
                <a:solidFill>
                  <a:srgbClr val="000000"/>
                </a:solidFill>
                <a:latin typeface="Times New Roman"/>
                <a:ea typeface="Times New Roman"/>
                <a:cs typeface="Times New Roman"/>
                <a:sym typeface="Times New Roman"/>
              </a:rPr>
              <a:t>BiLSTM with CNN, and </a:t>
            </a:r>
            <a:endParaRPr sz="16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sz="1600" dirty="0">
                <a:solidFill>
                  <a:srgbClr val="000000"/>
                </a:solidFill>
                <a:latin typeface="Times New Roman"/>
                <a:ea typeface="Times New Roman"/>
                <a:cs typeface="Times New Roman"/>
                <a:sym typeface="Times New Roman"/>
              </a:rPr>
              <a:t>BiLSTM with attention </a:t>
            </a:r>
            <a:endParaRPr sz="16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2000" dirty="0">
                <a:solidFill>
                  <a:srgbClr val="00B050"/>
                </a:solidFill>
                <a:latin typeface="Times New Roman"/>
                <a:ea typeface="Times New Roman"/>
                <a:cs typeface="Times New Roman"/>
                <a:sym typeface="Times New Roman"/>
              </a:rPr>
              <a:t>Word embedding </a:t>
            </a:r>
            <a:r>
              <a:rPr lang="en" sz="2000" dirty="0">
                <a:solidFill>
                  <a:srgbClr val="000000"/>
                </a:solidFill>
                <a:latin typeface="Times New Roman"/>
                <a:ea typeface="Times New Roman"/>
                <a:cs typeface="Times New Roman"/>
                <a:sym typeface="Times New Roman"/>
              </a:rPr>
              <a:t>features are used to train these models</a:t>
            </a:r>
            <a:endParaRPr sz="20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Pretrained transformers are also exploited to develop cutting-edge models</a:t>
            </a:r>
            <a:endParaRPr sz="20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sz="1600" dirty="0">
                <a:solidFill>
                  <a:srgbClr val="000000"/>
                </a:solidFill>
                <a:latin typeface="Times New Roman"/>
                <a:ea typeface="Times New Roman"/>
                <a:cs typeface="Times New Roman"/>
                <a:sym typeface="Times New Roman"/>
              </a:rPr>
              <a:t>Multilingual Bidirectional Encoder Representations for transformers (m-BERT), </a:t>
            </a:r>
            <a:endParaRPr sz="16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sz="1600" dirty="0">
                <a:solidFill>
                  <a:srgbClr val="000000"/>
                </a:solidFill>
                <a:latin typeface="Times New Roman"/>
                <a:ea typeface="Times New Roman"/>
                <a:cs typeface="Times New Roman"/>
                <a:sym typeface="Times New Roman"/>
              </a:rPr>
              <a:t>Lighter version of BERT (m-DistilBERT), </a:t>
            </a:r>
            <a:endParaRPr sz="16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sz="1600" dirty="0">
                <a:solidFill>
                  <a:srgbClr val="000000"/>
                </a:solidFill>
                <a:latin typeface="Times New Roman"/>
                <a:ea typeface="Times New Roman"/>
                <a:cs typeface="Times New Roman"/>
                <a:sym typeface="Times New Roman"/>
              </a:rPr>
              <a:t>Cross-lingual version of robustly optimized BERT (XLM-R)</a:t>
            </a:r>
            <a:endParaRPr sz="1600" dirty="0">
              <a:solidFill>
                <a:srgbClr val="000000"/>
              </a:solidFill>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5E76A494-DBD1-4E76-870C-74177BD06F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Introduction</a:t>
            </a:r>
            <a:endParaRPr b="1">
              <a:latin typeface="Proxima Nova"/>
              <a:ea typeface="Proxima Nova"/>
              <a:cs typeface="Proxima Nova"/>
              <a:sym typeface="Proxima Nova"/>
            </a:endParaRPr>
          </a:p>
        </p:txBody>
      </p:sp>
      <p:sp>
        <p:nvSpPr>
          <p:cNvPr id="66" name="Google Shape;66;p14"/>
          <p:cNvSpPr txBox="1">
            <a:spLocks noGrp="1"/>
          </p:cNvSpPr>
          <p:nvPr>
            <p:ph type="body" idx="1"/>
          </p:nvPr>
        </p:nvSpPr>
        <p:spPr>
          <a:xfrm>
            <a:off x="431949" y="917024"/>
            <a:ext cx="8364918" cy="42264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0000FF"/>
                </a:solidFill>
                <a:latin typeface="Times New Roman"/>
                <a:ea typeface="Times New Roman"/>
                <a:cs typeface="Times New Roman"/>
                <a:sym typeface="Times New Roman"/>
              </a:rPr>
              <a:t>Social Media Memes</a:t>
            </a:r>
            <a:r>
              <a:rPr lang="en" sz="2000" dirty="0">
                <a:solidFill>
                  <a:srgbClr val="000000"/>
                </a:solidFill>
                <a:latin typeface="Times New Roman"/>
                <a:ea typeface="Times New Roman"/>
                <a:cs typeface="Times New Roman"/>
                <a:sym typeface="Times New Roman"/>
              </a:rPr>
              <a:t>:   an image or screenshot with some text embedded into it.</a:t>
            </a:r>
            <a:endParaRPr sz="2000" dirty="0">
              <a:solidFill>
                <a:srgbClr val="000000"/>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2000" b="1" dirty="0">
                <a:solidFill>
                  <a:srgbClr val="0000FF"/>
                </a:solidFill>
                <a:latin typeface="Times New Roman"/>
                <a:ea typeface="Times New Roman"/>
                <a:cs typeface="Times New Roman"/>
                <a:sym typeface="Times New Roman"/>
              </a:rPr>
              <a:t>Memes</a:t>
            </a:r>
            <a:r>
              <a:rPr lang="en" sz="2000" dirty="0">
                <a:solidFill>
                  <a:srgbClr val="000000"/>
                </a:solidFill>
                <a:latin typeface="Times New Roman"/>
                <a:ea typeface="Times New Roman"/>
                <a:cs typeface="Times New Roman"/>
                <a:sym typeface="Times New Roman"/>
              </a:rPr>
              <a:t> can propagate information humorously or sarcastically.</a:t>
            </a:r>
            <a:endParaRPr sz="2000"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0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sz="2000" dirty="0">
                <a:solidFill>
                  <a:srgbClr val="0000FF"/>
                </a:solidFill>
                <a:latin typeface="Times New Roman"/>
                <a:ea typeface="Times New Roman"/>
                <a:cs typeface="Times New Roman"/>
                <a:sym typeface="Times New Roman"/>
              </a:rPr>
              <a:t>Offensive Memes Classification:</a:t>
            </a:r>
            <a:r>
              <a:rPr lang="en" sz="2000" dirty="0">
                <a:solidFill>
                  <a:srgbClr val="000000"/>
                </a:solidFill>
                <a:latin typeface="Times New Roman"/>
                <a:ea typeface="Times New Roman"/>
                <a:cs typeface="Times New Roman"/>
                <a:sym typeface="Times New Roman"/>
              </a:rPr>
              <a:t> Task of assigning potential memes into predefined offensive categories.</a:t>
            </a:r>
          </a:p>
          <a:p>
            <a:pPr marL="0" lvl="0" indent="0" algn="l" rtl="0">
              <a:spcBef>
                <a:spcPts val="0"/>
              </a:spcBef>
              <a:spcAft>
                <a:spcPts val="0"/>
              </a:spcAft>
              <a:buNone/>
            </a:pPr>
            <a:endParaRPr lang="en" sz="20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 dirty="0">
                <a:solidFill>
                  <a:srgbClr val="0000FF"/>
                </a:solidFill>
                <a:latin typeface="Times New Roman"/>
                <a:ea typeface="Times New Roman"/>
                <a:cs typeface="Times New Roman"/>
                <a:sym typeface="Times New Roman"/>
              </a:rPr>
              <a:t>Necessity</a:t>
            </a:r>
            <a:r>
              <a:rPr lang="en" dirty="0">
                <a:solidFill>
                  <a:srgbClr val="000000"/>
                </a:solidFill>
                <a:latin typeface="Times New Roman"/>
                <a:ea typeface="Times New Roman"/>
                <a:cs typeface="Times New Roman"/>
                <a:sym typeface="Times New Roman"/>
              </a:rPr>
              <a:t>,</a:t>
            </a:r>
            <a:endParaRPr dirty="0">
              <a:solidFill>
                <a:srgbClr val="000000"/>
              </a:solidFill>
              <a:latin typeface="Times New Roman"/>
              <a:ea typeface="Times New Roman"/>
              <a:cs typeface="Times New Roman"/>
              <a:sym typeface="Times New Roman"/>
            </a:endParaRPr>
          </a:p>
          <a:p>
            <a:pPr marL="457200" lvl="0" indent="-330200" algn="just" rtl="0">
              <a:spcBef>
                <a:spcPts val="1200"/>
              </a:spcBef>
              <a:spcAft>
                <a:spcPts val="0"/>
              </a:spcAft>
              <a:buClr>
                <a:srgbClr val="000000"/>
              </a:buClr>
              <a:buSzPts val="1600"/>
              <a:buFont typeface="Times New Roman"/>
              <a:buChar char="➢"/>
            </a:pPr>
            <a:r>
              <a:rPr lang="en" sz="1600" dirty="0">
                <a:solidFill>
                  <a:srgbClr val="000000"/>
                </a:solidFill>
                <a:latin typeface="Times New Roman"/>
                <a:ea typeface="Times New Roman"/>
                <a:cs typeface="Times New Roman"/>
                <a:sym typeface="Times New Roman"/>
              </a:rPr>
              <a:t>Rise of offensive content in social media</a:t>
            </a:r>
            <a:endParaRPr sz="1600" dirty="0">
              <a:solidFill>
                <a:srgbClr val="000000"/>
              </a:solidFill>
              <a:latin typeface="Times New Roman"/>
              <a:ea typeface="Times New Roman"/>
              <a:cs typeface="Times New Roman"/>
              <a:sym typeface="Times New Roman"/>
            </a:endParaRPr>
          </a:p>
          <a:p>
            <a:pPr marL="457200" lvl="0" indent="-330200" algn="just" rtl="0">
              <a:spcBef>
                <a:spcPts val="0"/>
              </a:spcBef>
              <a:spcAft>
                <a:spcPts val="0"/>
              </a:spcAft>
              <a:buClr>
                <a:srgbClr val="000000"/>
              </a:buClr>
              <a:buSzPts val="1600"/>
              <a:buFont typeface="Times New Roman"/>
              <a:buChar char="➢"/>
            </a:pPr>
            <a:r>
              <a:rPr lang="en" sz="1600" dirty="0">
                <a:solidFill>
                  <a:srgbClr val="000000"/>
                </a:solidFill>
                <a:latin typeface="Times New Roman"/>
                <a:ea typeface="Times New Roman"/>
                <a:cs typeface="Times New Roman"/>
                <a:sym typeface="Times New Roman"/>
              </a:rPr>
              <a:t>Incite communal hate, spread distorted propaganda, </a:t>
            </a:r>
            <a:endParaRPr sz="1600" dirty="0">
              <a:solidFill>
                <a:srgbClr val="000000"/>
              </a:solidFill>
              <a:latin typeface="Times New Roman"/>
              <a:ea typeface="Times New Roman"/>
              <a:cs typeface="Times New Roman"/>
              <a:sym typeface="Times New Roman"/>
            </a:endParaRPr>
          </a:p>
          <a:p>
            <a:pPr marL="457200" lvl="0" indent="-330200" algn="just" rtl="0">
              <a:spcBef>
                <a:spcPts val="0"/>
              </a:spcBef>
              <a:spcAft>
                <a:spcPts val="0"/>
              </a:spcAft>
              <a:buClr>
                <a:srgbClr val="000000"/>
              </a:buClr>
              <a:buSzPts val="1600"/>
              <a:buFont typeface="Times New Roman"/>
              <a:buChar char="➢"/>
            </a:pPr>
            <a:r>
              <a:rPr lang="en" sz="1600" dirty="0">
                <a:solidFill>
                  <a:srgbClr val="000000"/>
                </a:solidFill>
                <a:latin typeface="Times New Roman"/>
                <a:ea typeface="Times New Roman"/>
                <a:cs typeface="Times New Roman"/>
                <a:sym typeface="Times New Roman"/>
              </a:rPr>
              <a:t>Damage social harmony</a:t>
            </a:r>
            <a:endParaRPr sz="1600" dirty="0">
              <a:solidFill>
                <a:srgbClr val="000000"/>
              </a:solidFill>
              <a:latin typeface="Times New Roman"/>
              <a:ea typeface="Times New Roman"/>
              <a:cs typeface="Times New Roman"/>
              <a:sym typeface="Times New Roman"/>
            </a:endParaRPr>
          </a:p>
          <a:p>
            <a:pPr marL="457200" lvl="0" indent="-330200" algn="just" rtl="0">
              <a:spcBef>
                <a:spcPts val="0"/>
              </a:spcBef>
              <a:spcAft>
                <a:spcPts val="0"/>
              </a:spcAft>
              <a:buClr>
                <a:srgbClr val="000000"/>
              </a:buClr>
              <a:buSzPts val="1600"/>
              <a:buFont typeface="Times New Roman"/>
              <a:buChar char="➢"/>
            </a:pPr>
            <a:r>
              <a:rPr lang="en" sz="1600" dirty="0">
                <a:solidFill>
                  <a:srgbClr val="000000"/>
                </a:solidFill>
                <a:latin typeface="Times New Roman"/>
                <a:ea typeface="Times New Roman"/>
                <a:cs typeface="Times New Roman"/>
                <a:sym typeface="Times New Roman"/>
              </a:rPr>
              <a:t>Ensure the quality of information ecosystem</a:t>
            </a:r>
            <a:endParaRPr sz="1600" dirty="0">
              <a:solidFill>
                <a:srgbClr val="000000"/>
              </a:solidFill>
              <a:latin typeface="Times New Roman"/>
              <a:ea typeface="Times New Roman"/>
              <a:cs typeface="Times New Roman"/>
              <a:sym typeface="Times New Roman"/>
            </a:endParaRPr>
          </a:p>
          <a:p>
            <a:pPr marL="0" lvl="0" indent="0" algn="l" rtl="0">
              <a:spcBef>
                <a:spcPts val="600"/>
              </a:spcBef>
              <a:spcAft>
                <a:spcPts val="0"/>
              </a:spcAft>
              <a:buNone/>
            </a:pPr>
            <a:r>
              <a:rPr lang="en" dirty="0">
                <a:solidFill>
                  <a:srgbClr val="000000"/>
                </a:solidFill>
                <a:latin typeface="Times New Roman"/>
                <a:ea typeface="Times New Roman"/>
                <a:cs typeface="Times New Roman"/>
                <a:sym typeface="Times New Roman"/>
              </a:rPr>
              <a:t> </a:t>
            </a:r>
            <a:endParaRPr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latin typeface="Times New Roman"/>
              <a:ea typeface="Times New Roman"/>
              <a:cs typeface="Times New Roman"/>
              <a:sym typeface="Times New Roman"/>
            </a:endParaRPr>
          </a:p>
        </p:txBody>
      </p:sp>
      <p:pic>
        <p:nvPicPr>
          <p:cNvPr id="67" name="Google Shape;67;p14"/>
          <p:cNvPicPr preferRelativeResize="0"/>
          <p:nvPr/>
        </p:nvPicPr>
        <p:blipFill>
          <a:blip r:embed="rId3">
            <a:alphaModFix/>
          </a:blip>
          <a:stretch>
            <a:fillRect/>
          </a:stretch>
        </p:blipFill>
        <p:spPr>
          <a:xfrm>
            <a:off x="6414477" y="2887133"/>
            <a:ext cx="1213990" cy="1832967"/>
          </a:xfrm>
          <a:prstGeom prst="rect">
            <a:avLst/>
          </a:prstGeom>
          <a:noFill/>
          <a:ln>
            <a:noFill/>
          </a:ln>
        </p:spPr>
      </p:pic>
      <p:sp>
        <p:nvSpPr>
          <p:cNvPr id="2" name="Slide Number Placeholder 1">
            <a:extLst>
              <a:ext uri="{FF2B5EF4-FFF2-40B4-BE49-F238E27FC236}">
                <a16:creationId xmlns:a16="http://schemas.microsoft.com/office/drawing/2014/main" id="{210747B0-8AAA-43C4-B875-A79DA38281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Textual Models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pic>
        <p:nvPicPr>
          <p:cNvPr id="238" name="Google Shape;238;p41"/>
          <p:cNvPicPr preferRelativeResize="0"/>
          <p:nvPr/>
        </p:nvPicPr>
        <p:blipFill>
          <a:blip r:embed="rId3">
            <a:alphaModFix/>
          </a:blip>
          <a:stretch>
            <a:fillRect/>
          </a:stretch>
        </p:blipFill>
        <p:spPr>
          <a:xfrm>
            <a:off x="1568387" y="1381092"/>
            <a:ext cx="6247725" cy="3677925"/>
          </a:xfrm>
          <a:prstGeom prst="rect">
            <a:avLst/>
          </a:prstGeom>
          <a:noFill/>
          <a:ln>
            <a:noFill/>
          </a:ln>
        </p:spPr>
      </p:pic>
      <p:sp>
        <p:nvSpPr>
          <p:cNvPr id="2" name="Google Shape;239;p41">
            <a:extLst>
              <a:ext uri="{FF2B5EF4-FFF2-40B4-BE49-F238E27FC236}">
                <a16:creationId xmlns:a16="http://schemas.microsoft.com/office/drawing/2014/main" id="{1F0A7108-DF22-4ED8-5F81-D1529811F17F}"/>
              </a:ext>
            </a:extLst>
          </p:cNvPr>
          <p:cNvSpPr/>
          <p:nvPr/>
        </p:nvSpPr>
        <p:spPr>
          <a:xfrm>
            <a:off x="1722167" y="982133"/>
            <a:ext cx="6093945" cy="333588"/>
          </a:xfrm>
          <a:prstGeom prst="rec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lumMod val="75000"/>
                  </a:schemeClr>
                </a:solidFill>
                <a:latin typeface="Times New Roman" panose="02020603050405020304" pitchFamily="18" charset="0"/>
                <a:cs typeface="Times New Roman" panose="02020603050405020304" pitchFamily="18" charset="0"/>
              </a:rPr>
              <a:t>Table 5. Optimum hyperparameters value utilized for training the textual models.</a:t>
            </a: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435138F-14F6-4C7B-8E95-FFF62521E1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Multimodal Fusion</a:t>
            </a:r>
            <a:endParaRPr b="1">
              <a:latin typeface="Proxima Nova"/>
              <a:ea typeface="Proxima Nova"/>
              <a:cs typeface="Proxima Nova"/>
              <a:sym typeface="Proxima Nova"/>
            </a:endParaRPr>
          </a:p>
        </p:txBody>
      </p:sp>
      <p:pic>
        <p:nvPicPr>
          <p:cNvPr id="245" name="Google Shape;245;p42"/>
          <p:cNvPicPr preferRelativeResize="0"/>
          <p:nvPr/>
        </p:nvPicPr>
        <p:blipFill>
          <a:blip r:embed="rId3">
            <a:alphaModFix/>
          </a:blip>
          <a:stretch>
            <a:fillRect/>
          </a:stretch>
        </p:blipFill>
        <p:spPr>
          <a:xfrm>
            <a:off x="1754975" y="929650"/>
            <a:ext cx="6420515" cy="3435101"/>
          </a:xfrm>
          <a:prstGeom prst="rect">
            <a:avLst/>
          </a:prstGeom>
          <a:noFill/>
          <a:ln>
            <a:noFill/>
          </a:ln>
        </p:spPr>
      </p:pic>
      <p:sp>
        <p:nvSpPr>
          <p:cNvPr id="246" name="Google Shape;246;p42"/>
          <p:cNvSpPr/>
          <p:nvPr/>
        </p:nvSpPr>
        <p:spPr>
          <a:xfrm>
            <a:off x="6534875" y="1907025"/>
            <a:ext cx="1391700" cy="5727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Offensive</a:t>
            </a:r>
            <a:endParaRPr>
              <a:solidFill>
                <a:schemeClr val="lt1"/>
              </a:solidFill>
            </a:endParaRPr>
          </a:p>
        </p:txBody>
      </p:sp>
      <p:sp>
        <p:nvSpPr>
          <p:cNvPr id="247" name="Google Shape;247;p42"/>
          <p:cNvSpPr/>
          <p:nvPr/>
        </p:nvSpPr>
        <p:spPr>
          <a:xfrm>
            <a:off x="6534875" y="3261888"/>
            <a:ext cx="1391700" cy="4731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Not-Offensive</a:t>
            </a:r>
            <a:endParaRPr>
              <a:solidFill>
                <a:schemeClr val="lt1"/>
              </a:solidFill>
            </a:endParaRPr>
          </a:p>
        </p:txBody>
      </p:sp>
      <p:sp>
        <p:nvSpPr>
          <p:cNvPr id="2" name="Slide Number Placeholder 1">
            <a:extLst>
              <a:ext uri="{FF2B5EF4-FFF2-40B4-BE49-F238E27FC236}">
                <a16:creationId xmlns:a16="http://schemas.microsoft.com/office/drawing/2014/main" id="{482C964E-42D3-44CD-BEB2-39D9FE3085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title"/>
          </p:nvPr>
        </p:nvSpPr>
        <p:spPr>
          <a:xfrm>
            <a:off x="431950" y="204550"/>
            <a:ext cx="59682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Multimodal Fusion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pic>
        <p:nvPicPr>
          <p:cNvPr id="253" name="Google Shape;253;p43"/>
          <p:cNvPicPr preferRelativeResize="0"/>
          <p:nvPr/>
        </p:nvPicPr>
        <p:blipFill>
          <a:blip r:embed="rId3">
            <a:alphaModFix/>
          </a:blip>
          <a:stretch>
            <a:fillRect/>
          </a:stretch>
        </p:blipFill>
        <p:spPr>
          <a:xfrm>
            <a:off x="1818600" y="1008800"/>
            <a:ext cx="6230074" cy="3125910"/>
          </a:xfrm>
          <a:prstGeom prst="rect">
            <a:avLst/>
          </a:prstGeom>
          <a:noFill/>
          <a:ln>
            <a:noFill/>
          </a:ln>
        </p:spPr>
      </p:pic>
      <p:sp>
        <p:nvSpPr>
          <p:cNvPr id="254" name="Google Shape;254;p43"/>
          <p:cNvSpPr/>
          <p:nvPr/>
        </p:nvSpPr>
        <p:spPr>
          <a:xfrm>
            <a:off x="6565400" y="3236788"/>
            <a:ext cx="1391700" cy="4731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Not-Offensive</a:t>
            </a:r>
            <a:endParaRPr>
              <a:solidFill>
                <a:schemeClr val="lt1"/>
              </a:solidFill>
            </a:endParaRPr>
          </a:p>
        </p:txBody>
      </p:sp>
      <p:sp>
        <p:nvSpPr>
          <p:cNvPr id="255" name="Google Shape;255;p43"/>
          <p:cNvSpPr/>
          <p:nvPr/>
        </p:nvSpPr>
        <p:spPr>
          <a:xfrm>
            <a:off x="6565400" y="1907475"/>
            <a:ext cx="1391700" cy="5727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Offensive</a:t>
            </a:r>
            <a:endParaRPr>
              <a:solidFill>
                <a:schemeClr val="lt1"/>
              </a:solidFill>
            </a:endParaRPr>
          </a:p>
        </p:txBody>
      </p:sp>
      <p:sp>
        <p:nvSpPr>
          <p:cNvPr id="2" name="Slide Number Placeholder 1">
            <a:extLst>
              <a:ext uri="{FF2B5EF4-FFF2-40B4-BE49-F238E27FC236}">
                <a16:creationId xmlns:a16="http://schemas.microsoft.com/office/drawing/2014/main" id="{E36A607F-B218-42F9-85CC-3A42CD9F1F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50" y="204550"/>
            <a:ext cx="59682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Multimodal Fusion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sp>
        <p:nvSpPr>
          <p:cNvPr id="261" name="Google Shape;261;p44"/>
          <p:cNvSpPr txBox="1">
            <a:spLocks noGrp="1"/>
          </p:cNvSpPr>
          <p:nvPr>
            <p:ph type="body" idx="1"/>
          </p:nvPr>
        </p:nvSpPr>
        <p:spPr>
          <a:xfrm>
            <a:off x="431950" y="876950"/>
            <a:ext cx="7998000" cy="419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This work applies </a:t>
            </a:r>
            <a:r>
              <a:rPr lang="en" sz="2000" dirty="0">
                <a:solidFill>
                  <a:srgbClr val="00B050"/>
                </a:solidFill>
                <a:latin typeface="Times New Roman"/>
                <a:ea typeface="Times New Roman"/>
                <a:cs typeface="Times New Roman"/>
                <a:sym typeface="Times New Roman"/>
              </a:rPr>
              <a:t>both fusion approaches </a:t>
            </a:r>
            <a:r>
              <a:rPr lang="en" sz="2000" dirty="0">
                <a:solidFill>
                  <a:srgbClr val="000000"/>
                </a:solidFill>
                <a:latin typeface="Times New Roman"/>
                <a:ea typeface="Times New Roman"/>
                <a:cs typeface="Times New Roman"/>
                <a:sym typeface="Times New Roman"/>
              </a:rPr>
              <a:t>to develop computational model</a:t>
            </a:r>
            <a:r>
              <a:rPr lang="en-US" sz="2000" dirty="0">
                <a:solidFill>
                  <a:srgbClr val="000000"/>
                </a:solidFill>
                <a:latin typeface="Times New Roman"/>
                <a:ea typeface="Times New Roman"/>
                <a:cs typeface="Times New Roman"/>
                <a:sym typeface="Times New Roman"/>
              </a:rPr>
              <a:t>s.</a:t>
            </a:r>
          </a:p>
          <a:p>
            <a:pPr marL="114300" lvl="0" indent="0" algn="l" rtl="0">
              <a:spcBef>
                <a:spcPts val="0"/>
              </a:spcBef>
              <a:spcAft>
                <a:spcPts val="0"/>
              </a:spcAft>
              <a:buClr>
                <a:srgbClr val="000000"/>
              </a:buClr>
              <a:buSzPts val="1800"/>
              <a:buNone/>
            </a:pPr>
            <a:endParaRPr sz="20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This work considers only the </a:t>
            </a:r>
            <a:r>
              <a:rPr lang="en" sz="2000" dirty="0">
                <a:solidFill>
                  <a:srgbClr val="7030A0"/>
                </a:solidFill>
                <a:latin typeface="Times New Roman"/>
                <a:ea typeface="Times New Roman"/>
                <a:cs typeface="Times New Roman"/>
                <a:sym typeface="Times New Roman"/>
              </a:rPr>
              <a:t>best three models </a:t>
            </a:r>
            <a:r>
              <a:rPr lang="en" sz="2000" dirty="0">
                <a:solidFill>
                  <a:srgbClr val="000000"/>
                </a:solidFill>
                <a:latin typeface="Times New Roman"/>
                <a:ea typeface="Times New Roman"/>
                <a:cs typeface="Times New Roman"/>
                <a:sym typeface="Times New Roman"/>
              </a:rPr>
              <a:t>from each modality for ease of analysi</a:t>
            </a:r>
            <a:r>
              <a:rPr lang="en-US" sz="2000" dirty="0">
                <a:solidFill>
                  <a:srgbClr val="000000"/>
                </a:solidFill>
                <a:latin typeface="Times New Roman"/>
                <a:ea typeface="Times New Roman"/>
                <a:cs typeface="Times New Roman"/>
                <a:sym typeface="Times New Roman"/>
              </a:rPr>
              <a:t>s.</a:t>
            </a:r>
            <a:endParaRPr lang="en" sz="2000" dirty="0">
              <a:solidFill>
                <a:srgbClr val="000000"/>
              </a:solidFill>
              <a:latin typeface="Times New Roman"/>
              <a:ea typeface="Times New Roman"/>
              <a:cs typeface="Times New Roman"/>
              <a:sym typeface="Times New Roman"/>
            </a:endParaRPr>
          </a:p>
          <a:p>
            <a:pPr marL="114300" lvl="0" indent="0" algn="l" rtl="0">
              <a:spcBef>
                <a:spcPts val="0"/>
              </a:spcBef>
              <a:spcAft>
                <a:spcPts val="0"/>
              </a:spcAft>
              <a:buClr>
                <a:srgbClr val="000000"/>
              </a:buClr>
              <a:buSzPts val="1800"/>
              <a:buNone/>
            </a:pPr>
            <a:endParaRPr sz="20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The best models are chosen based on their </a:t>
            </a:r>
            <a:r>
              <a:rPr lang="en" sz="2000" dirty="0">
                <a:solidFill>
                  <a:srgbClr val="00B050"/>
                </a:solidFill>
                <a:latin typeface="Times New Roman"/>
                <a:ea typeface="Times New Roman"/>
                <a:cs typeface="Times New Roman"/>
                <a:sym typeface="Times New Roman"/>
              </a:rPr>
              <a:t>weighted f1-score </a:t>
            </a:r>
            <a:r>
              <a:rPr lang="en" sz="2000" dirty="0">
                <a:solidFill>
                  <a:srgbClr val="000000"/>
                </a:solidFill>
                <a:latin typeface="Times New Roman"/>
                <a:ea typeface="Times New Roman"/>
                <a:cs typeface="Times New Roman"/>
                <a:sym typeface="Times New Roman"/>
              </a:rPr>
              <a:t>on the validation set. </a:t>
            </a:r>
            <a:endParaRPr sz="2000"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6D8A839D-408A-4451-ADC5-4BFC12C181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5"/>
          <p:cNvSpPr txBox="1">
            <a:spLocks noGrp="1"/>
          </p:cNvSpPr>
          <p:nvPr>
            <p:ph type="title"/>
          </p:nvPr>
        </p:nvSpPr>
        <p:spPr>
          <a:xfrm>
            <a:off x="431950" y="204550"/>
            <a:ext cx="59682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Multimodal Fusion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sp>
        <p:nvSpPr>
          <p:cNvPr id="267" name="Google Shape;267;p45"/>
          <p:cNvSpPr txBox="1">
            <a:spLocks noGrp="1"/>
          </p:cNvSpPr>
          <p:nvPr>
            <p:ph type="body" idx="1"/>
          </p:nvPr>
        </p:nvSpPr>
        <p:spPr>
          <a:xfrm>
            <a:off x="5850674" y="1039875"/>
            <a:ext cx="3002869" cy="3671974"/>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Empirical observations revealed that </a:t>
            </a:r>
            <a:r>
              <a:rPr lang="en" dirty="0">
                <a:solidFill>
                  <a:srgbClr val="00B050"/>
                </a:solidFill>
                <a:latin typeface="Times New Roman"/>
                <a:ea typeface="Times New Roman"/>
                <a:cs typeface="Times New Roman"/>
                <a:sym typeface="Times New Roman"/>
              </a:rPr>
              <a:t>VGG16</a:t>
            </a:r>
            <a:r>
              <a:rPr lang="en" dirty="0">
                <a:solidFill>
                  <a:srgbClr val="000000"/>
                </a:solidFill>
                <a:latin typeface="Times New Roman"/>
                <a:ea typeface="Times New Roman"/>
                <a:cs typeface="Times New Roman"/>
                <a:sym typeface="Times New Roman"/>
              </a:rPr>
              <a:t>, </a:t>
            </a:r>
            <a:r>
              <a:rPr lang="en" dirty="0">
                <a:solidFill>
                  <a:srgbClr val="00B050"/>
                </a:solidFill>
                <a:latin typeface="Times New Roman"/>
                <a:ea typeface="Times New Roman"/>
                <a:cs typeface="Times New Roman"/>
                <a:sym typeface="Times New Roman"/>
              </a:rPr>
              <a:t>VGG19</a:t>
            </a:r>
            <a:r>
              <a:rPr lang="en" dirty="0">
                <a:solidFill>
                  <a:srgbClr val="000000"/>
                </a:solidFill>
                <a:latin typeface="Times New Roman"/>
                <a:ea typeface="Times New Roman"/>
                <a:cs typeface="Times New Roman"/>
                <a:sym typeface="Times New Roman"/>
              </a:rPr>
              <a:t>, and </a:t>
            </a:r>
            <a:r>
              <a:rPr lang="en" dirty="0">
                <a:solidFill>
                  <a:srgbClr val="00B050"/>
                </a:solidFill>
                <a:latin typeface="Times New Roman"/>
                <a:ea typeface="Times New Roman"/>
                <a:cs typeface="Times New Roman"/>
                <a:sym typeface="Times New Roman"/>
              </a:rPr>
              <a:t>ResNet50</a:t>
            </a:r>
            <a:r>
              <a:rPr lang="en" dirty="0">
                <a:solidFill>
                  <a:srgbClr val="000000"/>
                </a:solidFill>
                <a:latin typeface="Times New Roman"/>
                <a:ea typeface="Times New Roman"/>
                <a:cs typeface="Times New Roman"/>
                <a:sym typeface="Times New Roman"/>
              </a:rPr>
              <a:t> are the best visual models, </a:t>
            </a:r>
            <a:endParaRPr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whereas </a:t>
            </a:r>
            <a:r>
              <a:rPr lang="en" dirty="0">
                <a:solidFill>
                  <a:srgbClr val="7030A0"/>
                </a:solidFill>
                <a:latin typeface="Times New Roman"/>
                <a:ea typeface="Times New Roman"/>
                <a:cs typeface="Times New Roman"/>
                <a:sym typeface="Times New Roman"/>
              </a:rPr>
              <a:t>m-BERT</a:t>
            </a:r>
            <a:r>
              <a:rPr lang="en" dirty="0">
                <a:solidFill>
                  <a:srgbClr val="000000"/>
                </a:solidFill>
                <a:latin typeface="Times New Roman"/>
                <a:ea typeface="Times New Roman"/>
                <a:cs typeface="Times New Roman"/>
                <a:sym typeface="Times New Roman"/>
              </a:rPr>
              <a:t>, </a:t>
            </a:r>
            <a:r>
              <a:rPr lang="en" dirty="0">
                <a:solidFill>
                  <a:srgbClr val="7030A0"/>
                </a:solidFill>
                <a:latin typeface="Times New Roman"/>
                <a:ea typeface="Times New Roman"/>
                <a:cs typeface="Times New Roman"/>
                <a:sym typeface="Times New Roman"/>
              </a:rPr>
              <a:t>m-DistilBERT</a:t>
            </a:r>
            <a:r>
              <a:rPr lang="en" dirty="0">
                <a:solidFill>
                  <a:srgbClr val="000000"/>
                </a:solidFill>
                <a:latin typeface="Times New Roman"/>
                <a:ea typeface="Times New Roman"/>
                <a:cs typeface="Times New Roman"/>
                <a:sym typeface="Times New Roman"/>
              </a:rPr>
              <a:t>, and </a:t>
            </a:r>
            <a:r>
              <a:rPr lang="en" dirty="0">
                <a:solidFill>
                  <a:srgbClr val="7030A0"/>
                </a:solidFill>
                <a:latin typeface="Times New Roman"/>
                <a:ea typeface="Times New Roman"/>
                <a:cs typeface="Times New Roman"/>
                <a:sym typeface="Times New Roman"/>
              </a:rPr>
              <a:t>XLM-R</a:t>
            </a:r>
            <a:r>
              <a:rPr lang="en" dirty="0">
                <a:solidFill>
                  <a:srgbClr val="000000"/>
                </a:solidFill>
                <a:latin typeface="Times New Roman"/>
                <a:ea typeface="Times New Roman"/>
                <a:cs typeface="Times New Roman"/>
                <a:sym typeface="Times New Roman"/>
              </a:rPr>
              <a:t> are the best textual models.</a:t>
            </a:r>
            <a:endParaRPr dirty="0">
              <a:solidFill>
                <a:srgbClr val="000000"/>
              </a:solidFill>
              <a:latin typeface="Times New Roman"/>
              <a:ea typeface="Times New Roman"/>
              <a:cs typeface="Times New Roman"/>
              <a:sym typeface="Times New Roman"/>
            </a:endParaRPr>
          </a:p>
          <a:p>
            <a:pPr marL="45720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pic>
        <p:nvPicPr>
          <p:cNvPr id="268" name="Google Shape;268;p45"/>
          <p:cNvPicPr preferRelativeResize="0"/>
          <p:nvPr/>
        </p:nvPicPr>
        <p:blipFill>
          <a:blip r:embed="rId3">
            <a:alphaModFix/>
          </a:blip>
          <a:stretch>
            <a:fillRect/>
          </a:stretch>
        </p:blipFill>
        <p:spPr>
          <a:xfrm>
            <a:off x="721925" y="1112800"/>
            <a:ext cx="4935125" cy="3284038"/>
          </a:xfrm>
          <a:prstGeom prst="rect">
            <a:avLst/>
          </a:prstGeom>
          <a:noFill/>
          <a:ln>
            <a:noFill/>
          </a:ln>
        </p:spPr>
      </p:pic>
      <p:sp>
        <p:nvSpPr>
          <p:cNvPr id="2" name="Slide Number Placeholder 1">
            <a:extLst>
              <a:ext uri="{FF2B5EF4-FFF2-40B4-BE49-F238E27FC236}">
                <a16:creationId xmlns:a16="http://schemas.microsoft.com/office/drawing/2014/main" id="{660256DD-B5B1-49B5-BB1F-85BE38E74F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6"/>
          <p:cNvSpPr txBox="1">
            <a:spLocks noGrp="1"/>
          </p:cNvSpPr>
          <p:nvPr>
            <p:ph type="title"/>
          </p:nvPr>
        </p:nvSpPr>
        <p:spPr>
          <a:xfrm>
            <a:off x="295075" y="1272925"/>
            <a:ext cx="3831300" cy="572700"/>
          </a:xfrm>
          <a:prstGeom prst="rect">
            <a:avLst/>
          </a:prstGeom>
          <a:solidFill>
            <a:schemeClr val="lt2"/>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latin typeface="Proxima Nova"/>
                <a:ea typeface="Proxima Nova"/>
                <a:cs typeface="Proxima Nova"/>
                <a:sym typeface="Proxima Nova"/>
              </a:rPr>
              <a:t>Contribution 2</a:t>
            </a:r>
            <a:endParaRPr b="1" dirty="0">
              <a:latin typeface="Proxima Nova"/>
              <a:ea typeface="Proxima Nova"/>
              <a:cs typeface="Proxima Nova"/>
              <a:sym typeface="Proxima Nova"/>
            </a:endParaRPr>
          </a:p>
        </p:txBody>
      </p:sp>
      <p:sp>
        <p:nvSpPr>
          <p:cNvPr id="274" name="Google Shape;274;p46"/>
          <p:cNvSpPr txBox="1">
            <a:spLocks noGrp="1"/>
          </p:cNvSpPr>
          <p:nvPr>
            <p:ph type="body" idx="1"/>
          </p:nvPr>
        </p:nvSpPr>
        <p:spPr>
          <a:xfrm>
            <a:off x="855375" y="3474775"/>
            <a:ext cx="6780900" cy="1282200"/>
          </a:xfrm>
          <a:prstGeom prst="rect">
            <a:avLst/>
          </a:prstGeom>
        </p:spPr>
        <p:txBody>
          <a:bodyPr spcFirstLastPara="1" wrap="square" lIns="91425" tIns="91425" rIns="91425" bIns="91425" anchor="t" anchorCtr="0">
            <a:noAutofit/>
          </a:bodyPr>
          <a:lstStyle/>
          <a:p>
            <a:pPr marL="0" lvl="0" indent="0" algn="just" rtl="0">
              <a:lnSpc>
                <a:spcPct val="95000"/>
              </a:lnSpc>
              <a:spcBef>
                <a:spcPts val="1200"/>
              </a:spcBef>
              <a:spcAft>
                <a:spcPts val="0"/>
              </a:spcAft>
              <a:buNone/>
            </a:pPr>
            <a:endParaRPr>
              <a:solidFill>
                <a:srgbClr val="000000"/>
              </a:solidFill>
            </a:endParaRPr>
          </a:p>
          <a:p>
            <a:pPr marL="0" lvl="0" indent="0" algn="l" rtl="0">
              <a:lnSpc>
                <a:spcPct val="95000"/>
              </a:lnSpc>
              <a:spcBef>
                <a:spcPts val="600"/>
              </a:spcBef>
              <a:spcAft>
                <a:spcPts val="1200"/>
              </a:spcAft>
              <a:buSzPts val="523"/>
              <a:buNone/>
            </a:pPr>
            <a:endParaRPr>
              <a:solidFill>
                <a:srgbClr val="000000"/>
              </a:solidFill>
            </a:endParaRPr>
          </a:p>
        </p:txBody>
      </p:sp>
      <p:sp>
        <p:nvSpPr>
          <p:cNvPr id="275" name="Google Shape;275;p46"/>
          <p:cNvSpPr txBox="1">
            <a:spLocks noGrp="1"/>
          </p:cNvSpPr>
          <p:nvPr>
            <p:ph type="title"/>
          </p:nvPr>
        </p:nvSpPr>
        <p:spPr>
          <a:xfrm>
            <a:off x="1618266" y="2097723"/>
            <a:ext cx="5610873" cy="796084"/>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400" b="1" dirty="0">
                <a:solidFill>
                  <a:srgbClr val="7030A0"/>
                </a:solidFill>
                <a:latin typeface="Times New Roman" panose="02020603050405020304" pitchFamily="18" charset="0"/>
                <a:ea typeface="Arial"/>
                <a:cs typeface="Times New Roman" panose="02020603050405020304" pitchFamily="18" charset="0"/>
                <a:sym typeface="Arial"/>
              </a:rPr>
              <a:t>Proposed Weighted Ensemble Approach</a:t>
            </a:r>
            <a:endParaRPr sz="2400" b="1" dirty="0">
              <a:solidFill>
                <a:srgbClr val="7030A0"/>
              </a:solidFill>
              <a:latin typeface="Times New Roman" panose="02020603050405020304" pitchFamily="18" charset="0"/>
              <a:ea typeface="Arial"/>
              <a:cs typeface="Times New Roman" panose="02020603050405020304" pitchFamily="18" charset="0"/>
              <a:sym typeface="Arial"/>
            </a:endParaRPr>
          </a:p>
          <a:p>
            <a:pPr marL="0" lvl="0" indent="0" algn="ctr" rtl="0">
              <a:spcBef>
                <a:spcPts val="0"/>
              </a:spcBef>
              <a:spcAft>
                <a:spcPts val="0"/>
              </a:spcAft>
              <a:buNone/>
            </a:pPr>
            <a:endParaRPr sz="2800" b="1" dirty="0">
              <a:latin typeface="Times New Roman" panose="02020603050405020304" pitchFamily="18" charset="0"/>
              <a:ea typeface="Proxima Nova"/>
              <a:cs typeface="Times New Roman" panose="02020603050405020304" pitchFamily="18" charset="0"/>
              <a:sym typeface="Proxima Nova"/>
            </a:endParaRPr>
          </a:p>
        </p:txBody>
      </p:sp>
      <p:sp>
        <p:nvSpPr>
          <p:cNvPr id="2" name="Slide Number Placeholder 1">
            <a:extLst>
              <a:ext uri="{FF2B5EF4-FFF2-40B4-BE49-F238E27FC236}">
                <a16:creationId xmlns:a16="http://schemas.microsoft.com/office/drawing/2014/main" id="{8B6B357B-CC8C-4AA7-BABD-5C2F40B72D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7"/>
          <p:cNvSpPr txBox="1">
            <a:spLocks noGrp="1"/>
          </p:cNvSpPr>
          <p:nvPr>
            <p:ph type="title"/>
          </p:nvPr>
        </p:nvSpPr>
        <p:spPr>
          <a:xfrm>
            <a:off x="431950" y="204550"/>
            <a:ext cx="5968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Proposed Method</a:t>
            </a:r>
            <a:endParaRPr b="1">
              <a:latin typeface="Proxima Nova"/>
              <a:ea typeface="Proxima Nova"/>
              <a:cs typeface="Proxima Nova"/>
              <a:sym typeface="Proxima Nova"/>
            </a:endParaRPr>
          </a:p>
        </p:txBody>
      </p:sp>
      <p:pic>
        <p:nvPicPr>
          <p:cNvPr id="281" name="Google Shape;281;p47"/>
          <p:cNvPicPr preferRelativeResize="0"/>
          <p:nvPr/>
        </p:nvPicPr>
        <p:blipFill>
          <a:blip r:embed="rId3">
            <a:alphaModFix/>
          </a:blip>
          <a:stretch>
            <a:fillRect/>
          </a:stretch>
        </p:blipFill>
        <p:spPr>
          <a:xfrm>
            <a:off x="431950" y="865451"/>
            <a:ext cx="3590107" cy="3620488"/>
          </a:xfrm>
          <a:prstGeom prst="rect">
            <a:avLst/>
          </a:prstGeom>
          <a:noFill/>
          <a:ln>
            <a:noFill/>
          </a:ln>
        </p:spPr>
      </p:pic>
      <p:pic>
        <p:nvPicPr>
          <p:cNvPr id="282" name="Google Shape;282;p47"/>
          <p:cNvPicPr preferRelativeResize="0"/>
          <p:nvPr/>
        </p:nvPicPr>
        <p:blipFill>
          <a:blip r:embed="rId4">
            <a:alphaModFix/>
          </a:blip>
          <a:stretch>
            <a:fillRect/>
          </a:stretch>
        </p:blipFill>
        <p:spPr>
          <a:xfrm>
            <a:off x="4236253" y="655138"/>
            <a:ext cx="2981325" cy="2066547"/>
          </a:xfrm>
          <a:prstGeom prst="rect">
            <a:avLst/>
          </a:prstGeom>
          <a:noFill/>
          <a:ln>
            <a:noFill/>
          </a:ln>
        </p:spPr>
      </p:pic>
      <p:pic>
        <p:nvPicPr>
          <p:cNvPr id="283" name="Google Shape;283;p47"/>
          <p:cNvPicPr preferRelativeResize="0"/>
          <p:nvPr/>
        </p:nvPicPr>
        <p:blipFill>
          <a:blip r:embed="rId5">
            <a:alphaModFix/>
          </a:blip>
          <a:stretch>
            <a:fillRect/>
          </a:stretch>
        </p:blipFill>
        <p:spPr>
          <a:xfrm>
            <a:off x="4236253" y="3210800"/>
            <a:ext cx="2854184" cy="1794500"/>
          </a:xfrm>
          <a:prstGeom prst="rect">
            <a:avLst/>
          </a:prstGeom>
          <a:noFill/>
          <a:ln>
            <a:noFill/>
          </a:ln>
        </p:spPr>
      </p:pic>
      <p:sp>
        <p:nvSpPr>
          <p:cNvPr id="2" name="Rectangle 1">
            <a:extLst>
              <a:ext uri="{FF2B5EF4-FFF2-40B4-BE49-F238E27FC236}">
                <a16:creationId xmlns:a16="http://schemas.microsoft.com/office/drawing/2014/main" id="{CBF36619-EAB0-4E32-AC51-BDFFC028C30D}"/>
              </a:ext>
            </a:extLst>
          </p:cNvPr>
          <p:cNvSpPr/>
          <p:nvPr/>
        </p:nvSpPr>
        <p:spPr>
          <a:xfrm>
            <a:off x="4572000" y="655138"/>
            <a:ext cx="2248348" cy="42062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804D62-C023-4903-936B-94E34AF8B8FF}"/>
              </a:ext>
            </a:extLst>
          </p:cNvPr>
          <p:cNvSpPr/>
          <p:nvPr/>
        </p:nvSpPr>
        <p:spPr>
          <a:xfrm>
            <a:off x="4602741" y="1526353"/>
            <a:ext cx="2248348" cy="420627"/>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5816BA-1365-4F88-9690-219CC97CA9BA}"/>
              </a:ext>
            </a:extLst>
          </p:cNvPr>
          <p:cNvSpPr/>
          <p:nvPr/>
        </p:nvSpPr>
        <p:spPr>
          <a:xfrm>
            <a:off x="4475181" y="2269864"/>
            <a:ext cx="2615255" cy="45182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350208-094D-4EC4-AE3F-1F688D171886}"/>
              </a:ext>
            </a:extLst>
          </p:cNvPr>
          <p:cNvSpPr/>
          <p:nvPr/>
        </p:nvSpPr>
        <p:spPr>
          <a:xfrm>
            <a:off x="4419287" y="3210800"/>
            <a:ext cx="2615255" cy="45182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77108D-A457-47C8-8134-A08C42C936F3}"/>
              </a:ext>
            </a:extLst>
          </p:cNvPr>
          <p:cNvSpPr/>
          <p:nvPr/>
        </p:nvSpPr>
        <p:spPr>
          <a:xfrm>
            <a:off x="4840941" y="3894632"/>
            <a:ext cx="1796527" cy="44177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63BDE6-F471-4BF5-A2B6-CD61901CF48D}"/>
              </a:ext>
            </a:extLst>
          </p:cNvPr>
          <p:cNvSpPr/>
          <p:nvPr/>
        </p:nvSpPr>
        <p:spPr>
          <a:xfrm>
            <a:off x="4572001" y="4568422"/>
            <a:ext cx="2279088" cy="45182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239;p41">
            <a:extLst>
              <a:ext uri="{FF2B5EF4-FFF2-40B4-BE49-F238E27FC236}">
                <a16:creationId xmlns:a16="http://schemas.microsoft.com/office/drawing/2014/main" id="{7B1F4639-2992-466B-B11A-1CAC8C8D7061}"/>
              </a:ext>
            </a:extLst>
          </p:cNvPr>
          <p:cNvSpPr/>
          <p:nvPr/>
        </p:nvSpPr>
        <p:spPr>
          <a:xfrm>
            <a:off x="485558" y="4667253"/>
            <a:ext cx="3582821" cy="338047"/>
          </a:xfrm>
          <a:prstGeom prst="rec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en-US" sz="1050" dirty="0">
                <a:solidFill>
                  <a:schemeClr val="accent3">
                    <a:lumMod val="75000"/>
                  </a:schemeClr>
                </a:solidFill>
                <a:latin typeface="Times New Roman" panose="02020603050405020304" pitchFamily="18" charset="0"/>
                <a:cs typeface="Times New Roman" panose="02020603050405020304" pitchFamily="18" charset="0"/>
              </a:rPr>
              <a:t>Figure 4. Overall architecture of the proposed framework for offensive/troll meme identification</a:t>
            </a:r>
            <a:endParaRPr sz="105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E36C547-D124-40A8-82C8-7D97AE7A55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8"/>
          <p:cNvSpPr txBox="1">
            <a:spLocks noGrp="1"/>
          </p:cNvSpPr>
          <p:nvPr>
            <p:ph type="title"/>
          </p:nvPr>
        </p:nvSpPr>
        <p:spPr>
          <a:xfrm>
            <a:off x="431950" y="204550"/>
            <a:ext cx="59682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Proposed Method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pic>
        <p:nvPicPr>
          <p:cNvPr id="290" name="Google Shape;290;p48"/>
          <p:cNvPicPr preferRelativeResize="0"/>
          <p:nvPr/>
        </p:nvPicPr>
        <p:blipFill>
          <a:blip r:embed="rId3">
            <a:alphaModFix/>
          </a:blip>
          <a:stretch>
            <a:fillRect/>
          </a:stretch>
        </p:blipFill>
        <p:spPr>
          <a:xfrm>
            <a:off x="4723028" y="1401025"/>
            <a:ext cx="3209925" cy="495300"/>
          </a:xfrm>
          <a:prstGeom prst="rect">
            <a:avLst/>
          </a:prstGeom>
          <a:noFill/>
          <a:ln>
            <a:noFill/>
          </a:ln>
        </p:spPr>
      </p:pic>
      <p:pic>
        <p:nvPicPr>
          <p:cNvPr id="291" name="Google Shape;291;p48"/>
          <p:cNvPicPr preferRelativeResize="0"/>
          <p:nvPr/>
        </p:nvPicPr>
        <p:blipFill>
          <a:blip r:embed="rId4">
            <a:alphaModFix/>
          </a:blip>
          <a:stretch>
            <a:fillRect/>
          </a:stretch>
        </p:blipFill>
        <p:spPr>
          <a:xfrm>
            <a:off x="4646703" y="1896325"/>
            <a:ext cx="3038475" cy="1438275"/>
          </a:xfrm>
          <a:prstGeom prst="rect">
            <a:avLst/>
          </a:prstGeom>
          <a:noFill/>
          <a:ln>
            <a:noFill/>
          </a:ln>
        </p:spPr>
      </p:pic>
      <p:sp>
        <p:nvSpPr>
          <p:cNvPr id="6" name="Rectangle 5">
            <a:extLst>
              <a:ext uri="{FF2B5EF4-FFF2-40B4-BE49-F238E27FC236}">
                <a16:creationId xmlns:a16="http://schemas.microsoft.com/office/drawing/2014/main" id="{A11C5400-1653-496D-BD40-A4B6A25493C3}"/>
              </a:ext>
            </a:extLst>
          </p:cNvPr>
          <p:cNvSpPr/>
          <p:nvPr/>
        </p:nvSpPr>
        <p:spPr>
          <a:xfrm>
            <a:off x="4723028" y="1422765"/>
            <a:ext cx="3146603" cy="395277"/>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0D73E5-F000-46DE-A9C7-2317BE1B0277}"/>
              </a:ext>
            </a:extLst>
          </p:cNvPr>
          <p:cNvSpPr/>
          <p:nvPr/>
        </p:nvSpPr>
        <p:spPr>
          <a:xfrm>
            <a:off x="5152913" y="2022547"/>
            <a:ext cx="2173046" cy="49755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0661D6-1D07-4105-B964-540E98F1348E}"/>
              </a:ext>
            </a:extLst>
          </p:cNvPr>
          <p:cNvSpPr/>
          <p:nvPr/>
        </p:nvSpPr>
        <p:spPr>
          <a:xfrm>
            <a:off x="4840519" y="2837047"/>
            <a:ext cx="2754379" cy="49755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281;p47">
            <a:extLst>
              <a:ext uri="{FF2B5EF4-FFF2-40B4-BE49-F238E27FC236}">
                <a16:creationId xmlns:a16="http://schemas.microsoft.com/office/drawing/2014/main" id="{592CADC3-A44C-4F81-B585-B086F42447E1}"/>
              </a:ext>
            </a:extLst>
          </p:cNvPr>
          <p:cNvPicPr preferRelativeResize="0"/>
          <p:nvPr/>
        </p:nvPicPr>
        <p:blipFill>
          <a:blip r:embed="rId5">
            <a:alphaModFix/>
          </a:blip>
          <a:stretch>
            <a:fillRect/>
          </a:stretch>
        </p:blipFill>
        <p:spPr>
          <a:xfrm>
            <a:off x="431950" y="865451"/>
            <a:ext cx="3590107" cy="3620488"/>
          </a:xfrm>
          <a:prstGeom prst="rect">
            <a:avLst/>
          </a:prstGeom>
          <a:noFill/>
          <a:ln>
            <a:noFill/>
          </a:ln>
        </p:spPr>
      </p:pic>
      <p:sp>
        <p:nvSpPr>
          <p:cNvPr id="2" name="Google Shape;239;p41">
            <a:extLst>
              <a:ext uri="{FF2B5EF4-FFF2-40B4-BE49-F238E27FC236}">
                <a16:creationId xmlns:a16="http://schemas.microsoft.com/office/drawing/2014/main" id="{959BF7C3-3881-0BDF-C4CA-DAC5F038C7D8}"/>
              </a:ext>
            </a:extLst>
          </p:cNvPr>
          <p:cNvSpPr/>
          <p:nvPr/>
        </p:nvSpPr>
        <p:spPr>
          <a:xfrm>
            <a:off x="485558" y="4667253"/>
            <a:ext cx="3582821" cy="338047"/>
          </a:xfrm>
          <a:prstGeom prst="rec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en-US" sz="1050" dirty="0">
                <a:solidFill>
                  <a:schemeClr val="accent3">
                    <a:lumMod val="75000"/>
                  </a:schemeClr>
                </a:solidFill>
                <a:latin typeface="Times New Roman" panose="02020603050405020304" pitchFamily="18" charset="0"/>
                <a:cs typeface="Times New Roman" panose="02020603050405020304" pitchFamily="18" charset="0"/>
              </a:rPr>
              <a:t>Figure 4. Overall architecture of the proposed framework for offensive/troll meme identification</a:t>
            </a:r>
            <a:endParaRPr sz="105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81805B7-2B91-41B7-A3FC-A052D80429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title"/>
          </p:nvPr>
        </p:nvSpPr>
        <p:spPr>
          <a:xfrm>
            <a:off x="431950" y="204550"/>
            <a:ext cx="59682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Proposed Method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pic>
        <p:nvPicPr>
          <p:cNvPr id="298" name="Google Shape;298;p49"/>
          <p:cNvPicPr preferRelativeResize="0"/>
          <p:nvPr/>
        </p:nvPicPr>
        <p:blipFill>
          <a:blip r:embed="rId3">
            <a:alphaModFix/>
          </a:blip>
          <a:stretch>
            <a:fillRect/>
          </a:stretch>
        </p:blipFill>
        <p:spPr>
          <a:xfrm>
            <a:off x="4874698" y="1136125"/>
            <a:ext cx="2891425" cy="3117050"/>
          </a:xfrm>
          <a:prstGeom prst="rect">
            <a:avLst/>
          </a:prstGeom>
          <a:noFill/>
          <a:ln>
            <a:noFill/>
          </a:ln>
        </p:spPr>
      </p:pic>
      <p:sp>
        <p:nvSpPr>
          <p:cNvPr id="5" name="Rectangle 4">
            <a:extLst>
              <a:ext uri="{FF2B5EF4-FFF2-40B4-BE49-F238E27FC236}">
                <a16:creationId xmlns:a16="http://schemas.microsoft.com/office/drawing/2014/main" id="{7ACBD15A-7D01-48AA-9D05-5FDADCDDD543}"/>
              </a:ext>
            </a:extLst>
          </p:cNvPr>
          <p:cNvSpPr/>
          <p:nvPr/>
        </p:nvSpPr>
        <p:spPr>
          <a:xfrm>
            <a:off x="5314278" y="1136125"/>
            <a:ext cx="2022437" cy="44524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DC77C3-6E0C-4168-BC4F-BECA74CFF6F5}"/>
              </a:ext>
            </a:extLst>
          </p:cNvPr>
          <p:cNvSpPr/>
          <p:nvPr/>
        </p:nvSpPr>
        <p:spPr>
          <a:xfrm>
            <a:off x="5314278" y="1583167"/>
            <a:ext cx="2022437" cy="44524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6D0E1F-B8F5-4528-BF55-219AD66AE6EE}"/>
              </a:ext>
            </a:extLst>
          </p:cNvPr>
          <p:cNvSpPr/>
          <p:nvPr/>
        </p:nvSpPr>
        <p:spPr>
          <a:xfrm>
            <a:off x="5066852" y="2349125"/>
            <a:ext cx="2560320" cy="44524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63439C-5275-463D-8E90-E7C1AED00495}"/>
              </a:ext>
            </a:extLst>
          </p:cNvPr>
          <p:cNvSpPr/>
          <p:nvPr/>
        </p:nvSpPr>
        <p:spPr>
          <a:xfrm>
            <a:off x="5040250" y="3078525"/>
            <a:ext cx="2560320" cy="44524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0BDF2B-0377-4069-8AD8-D95E74DE5103}"/>
              </a:ext>
            </a:extLst>
          </p:cNvPr>
          <p:cNvSpPr/>
          <p:nvPr/>
        </p:nvSpPr>
        <p:spPr>
          <a:xfrm>
            <a:off x="5013648" y="3807925"/>
            <a:ext cx="2560320" cy="44524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oogle Shape;281;p47">
            <a:extLst>
              <a:ext uri="{FF2B5EF4-FFF2-40B4-BE49-F238E27FC236}">
                <a16:creationId xmlns:a16="http://schemas.microsoft.com/office/drawing/2014/main" id="{2B267D9D-124A-4599-8E30-1834096B53DD}"/>
              </a:ext>
            </a:extLst>
          </p:cNvPr>
          <p:cNvPicPr preferRelativeResize="0"/>
          <p:nvPr/>
        </p:nvPicPr>
        <p:blipFill>
          <a:blip r:embed="rId4">
            <a:alphaModFix/>
          </a:blip>
          <a:stretch>
            <a:fillRect/>
          </a:stretch>
        </p:blipFill>
        <p:spPr>
          <a:xfrm>
            <a:off x="431950" y="865451"/>
            <a:ext cx="3590107" cy="3620488"/>
          </a:xfrm>
          <a:prstGeom prst="rect">
            <a:avLst/>
          </a:prstGeom>
          <a:noFill/>
          <a:ln>
            <a:noFill/>
          </a:ln>
        </p:spPr>
      </p:pic>
      <p:sp>
        <p:nvSpPr>
          <p:cNvPr id="2" name="Google Shape;239;p41">
            <a:extLst>
              <a:ext uri="{FF2B5EF4-FFF2-40B4-BE49-F238E27FC236}">
                <a16:creationId xmlns:a16="http://schemas.microsoft.com/office/drawing/2014/main" id="{86990F8C-D83A-0B0D-907D-CB4541F9295E}"/>
              </a:ext>
            </a:extLst>
          </p:cNvPr>
          <p:cNvSpPr/>
          <p:nvPr/>
        </p:nvSpPr>
        <p:spPr>
          <a:xfrm>
            <a:off x="485558" y="4667253"/>
            <a:ext cx="3582821" cy="338047"/>
          </a:xfrm>
          <a:prstGeom prst="rec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en-US" sz="1050" dirty="0">
                <a:solidFill>
                  <a:schemeClr val="accent3">
                    <a:lumMod val="75000"/>
                  </a:schemeClr>
                </a:solidFill>
                <a:latin typeface="Times New Roman" panose="02020603050405020304" pitchFamily="18" charset="0"/>
                <a:cs typeface="Times New Roman" panose="02020603050405020304" pitchFamily="18" charset="0"/>
              </a:rPr>
              <a:t>Figure 4. Overall architecture of the proposed framework for offensive/troll meme identification</a:t>
            </a:r>
            <a:endParaRPr sz="105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D3EB16B-07D6-4D7E-BEAC-AAAA17DEE9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title"/>
          </p:nvPr>
        </p:nvSpPr>
        <p:spPr>
          <a:xfrm>
            <a:off x="431950" y="204550"/>
            <a:ext cx="59682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Proposed Method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pic>
        <p:nvPicPr>
          <p:cNvPr id="304" name="Google Shape;304;p50"/>
          <p:cNvPicPr preferRelativeResize="0"/>
          <p:nvPr/>
        </p:nvPicPr>
        <p:blipFill>
          <a:blip r:embed="rId3">
            <a:alphaModFix/>
          </a:blip>
          <a:stretch>
            <a:fillRect/>
          </a:stretch>
        </p:blipFill>
        <p:spPr>
          <a:xfrm>
            <a:off x="742175" y="2226950"/>
            <a:ext cx="7867650" cy="1866900"/>
          </a:xfrm>
          <a:prstGeom prst="rect">
            <a:avLst/>
          </a:prstGeom>
          <a:noFill/>
          <a:ln>
            <a:noFill/>
          </a:ln>
        </p:spPr>
      </p:pic>
      <p:sp>
        <p:nvSpPr>
          <p:cNvPr id="305" name="Google Shape;305;p50"/>
          <p:cNvSpPr/>
          <p:nvPr/>
        </p:nvSpPr>
        <p:spPr>
          <a:xfrm>
            <a:off x="1760300" y="1462000"/>
            <a:ext cx="2136600" cy="47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Probability Aggregation</a:t>
            </a:r>
            <a:endParaRPr/>
          </a:p>
        </p:txBody>
      </p:sp>
      <p:sp>
        <p:nvSpPr>
          <p:cNvPr id="306" name="Google Shape;306;p50"/>
          <p:cNvSpPr/>
          <p:nvPr/>
        </p:nvSpPr>
        <p:spPr>
          <a:xfrm>
            <a:off x="4736250" y="988900"/>
            <a:ext cx="1862400" cy="47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Softmax Probabilities</a:t>
            </a:r>
            <a:endParaRPr/>
          </a:p>
        </p:txBody>
      </p:sp>
      <p:sp>
        <p:nvSpPr>
          <p:cNvPr id="307" name="Google Shape;307;p50"/>
          <p:cNvSpPr/>
          <p:nvPr/>
        </p:nvSpPr>
        <p:spPr>
          <a:xfrm>
            <a:off x="6964350" y="1462000"/>
            <a:ext cx="931500" cy="47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Weights</a:t>
            </a:r>
            <a:endParaRPr dirty="0"/>
          </a:p>
        </p:txBody>
      </p:sp>
      <p:sp>
        <p:nvSpPr>
          <p:cNvPr id="308" name="Google Shape;308;p50"/>
          <p:cNvSpPr/>
          <p:nvPr/>
        </p:nvSpPr>
        <p:spPr>
          <a:xfrm>
            <a:off x="1535825" y="4093850"/>
            <a:ext cx="2452800" cy="47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Output: Class with Max Prob</a:t>
            </a:r>
            <a:endParaRPr/>
          </a:p>
        </p:txBody>
      </p:sp>
      <p:sp>
        <p:nvSpPr>
          <p:cNvPr id="309" name="Google Shape;309;p50"/>
          <p:cNvSpPr/>
          <p:nvPr/>
        </p:nvSpPr>
        <p:spPr>
          <a:xfrm>
            <a:off x="5091600" y="4368575"/>
            <a:ext cx="1384800" cy="47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Normalization</a:t>
            </a:r>
            <a:endParaRPr dirty="0"/>
          </a:p>
        </p:txBody>
      </p:sp>
      <p:cxnSp>
        <p:nvCxnSpPr>
          <p:cNvPr id="310" name="Google Shape;310;p50"/>
          <p:cNvCxnSpPr>
            <a:stCxn id="305" idx="3"/>
          </p:cNvCxnSpPr>
          <p:nvPr/>
        </p:nvCxnSpPr>
        <p:spPr>
          <a:xfrm>
            <a:off x="3896900" y="1698550"/>
            <a:ext cx="1343400" cy="768900"/>
          </a:xfrm>
          <a:prstGeom prst="straightConnector1">
            <a:avLst/>
          </a:prstGeom>
          <a:noFill/>
          <a:ln w="9525" cap="flat" cmpd="sng">
            <a:solidFill>
              <a:schemeClr val="dk2"/>
            </a:solidFill>
            <a:prstDash val="solid"/>
            <a:round/>
            <a:headEnd type="none" w="med" len="med"/>
            <a:tailEnd type="triangle" w="med" len="med"/>
          </a:ln>
        </p:spPr>
      </p:cxnSp>
      <p:cxnSp>
        <p:nvCxnSpPr>
          <p:cNvPr id="311" name="Google Shape;311;p50"/>
          <p:cNvCxnSpPr>
            <a:stCxn id="306" idx="2"/>
          </p:cNvCxnSpPr>
          <p:nvPr/>
        </p:nvCxnSpPr>
        <p:spPr>
          <a:xfrm>
            <a:off x="5667450" y="1462000"/>
            <a:ext cx="732600" cy="975000"/>
          </a:xfrm>
          <a:prstGeom prst="straightConnector1">
            <a:avLst/>
          </a:prstGeom>
          <a:noFill/>
          <a:ln w="9525" cap="flat" cmpd="sng">
            <a:solidFill>
              <a:schemeClr val="dk2"/>
            </a:solidFill>
            <a:prstDash val="solid"/>
            <a:round/>
            <a:headEnd type="none" w="med" len="med"/>
            <a:tailEnd type="triangle" w="med" len="med"/>
          </a:ln>
        </p:spPr>
      </p:cxnSp>
      <p:cxnSp>
        <p:nvCxnSpPr>
          <p:cNvPr id="312" name="Google Shape;312;p50"/>
          <p:cNvCxnSpPr>
            <a:stCxn id="307" idx="2"/>
          </p:cNvCxnSpPr>
          <p:nvPr/>
        </p:nvCxnSpPr>
        <p:spPr>
          <a:xfrm>
            <a:off x="7430100" y="1935100"/>
            <a:ext cx="7800" cy="624000"/>
          </a:xfrm>
          <a:prstGeom prst="straightConnector1">
            <a:avLst/>
          </a:prstGeom>
          <a:noFill/>
          <a:ln w="9525" cap="flat" cmpd="sng">
            <a:solidFill>
              <a:schemeClr val="dk2"/>
            </a:solidFill>
            <a:prstDash val="solid"/>
            <a:round/>
            <a:headEnd type="none" w="med" len="med"/>
            <a:tailEnd type="triangle" w="med" len="med"/>
          </a:ln>
        </p:spPr>
      </p:cxnSp>
      <p:cxnSp>
        <p:nvCxnSpPr>
          <p:cNvPr id="313" name="Google Shape;313;p50"/>
          <p:cNvCxnSpPr>
            <a:stCxn id="309" idx="0"/>
          </p:cNvCxnSpPr>
          <p:nvPr/>
        </p:nvCxnSpPr>
        <p:spPr>
          <a:xfrm rot="10800000">
            <a:off x="5759100" y="3749675"/>
            <a:ext cx="24900" cy="618900"/>
          </a:xfrm>
          <a:prstGeom prst="straightConnector1">
            <a:avLst/>
          </a:prstGeom>
          <a:noFill/>
          <a:ln w="9525" cap="flat" cmpd="sng">
            <a:solidFill>
              <a:schemeClr val="dk2"/>
            </a:solidFill>
            <a:prstDash val="solid"/>
            <a:round/>
            <a:headEnd type="none" w="med" len="med"/>
            <a:tailEnd type="triangle" w="med" len="med"/>
          </a:ln>
        </p:spPr>
      </p:cxnSp>
      <p:cxnSp>
        <p:nvCxnSpPr>
          <p:cNvPr id="314" name="Google Shape;314;p50"/>
          <p:cNvCxnSpPr>
            <a:stCxn id="308" idx="0"/>
          </p:cNvCxnSpPr>
          <p:nvPr/>
        </p:nvCxnSpPr>
        <p:spPr>
          <a:xfrm rot="10800000" flipH="1">
            <a:off x="2762225" y="3322250"/>
            <a:ext cx="5400" cy="771600"/>
          </a:xfrm>
          <a:prstGeom prst="straightConnector1">
            <a:avLst/>
          </a:prstGeom>
          <a:noFill/>
          <a:ln w="9525" cap="flat" cmpd="sng">
            <a:solidFill>
              <a:schemeClr val="dk2"/>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32AC6D08-0E12-4F62-90E2-23B3E7269E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6" grpId="0" animBg="1"/>
      <p:bldP spid="307" grpId="0" animBg="1"/>
      <p:bldP spid="308" grpId="0" animBg="1"/>
      <p:bldP spid="3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latin typeface="Proxima Nova"/>
                <a:ea typeface="Proxima Nova"/>
                <a:cs typeface="Proxima Nova"/>
                <a:sym typeface="Proxima Nova"/>
              </a:rPr>
              <a:t>Introduction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sp>
        <p:nvSpPr>
          <p:cNvPr id="73" name="Google Shape;73;p15"/>
          <p:cNvSpPr txBox="1">
            <a:spLocks noGrp="1"/>
          </p:cNvSpPr>
          <p:nvPr>
            <p:ph type="body" idx="1"/>
          </p:nvPr>
        </p:nvSpPr>
        <p:spPr>
          <a:xfrm>
            <a:off x="431950" y="890300"/>
            <a:ext cx="7882317" cy="3914700"/>
          </a:xfrm>
          <a:prstGeom prst="rect">
            <a:avLst/>
          </a:prstGeom>
        </p:spPr>
        <p:txBody>
          <a:bodyPr spcFirstLastPara="1" wrap="square" lIns="91425" tIns="91425" rIns="91425" bIns="91425" anchor="t" anchorCtr="0">
            <a:noAutofit/>
          </a:bodyPr>
          <a:lstStyle/>
          <a:p>
            <a:pPr marL="0" lvl="0" indent="0" algn="just" rtl="0">
              <a:lnSpc>
                <a:spcPct val="95000"/>
              </a:lnSpc>
              <a:spcAft>
                <a:spcPts val="0"/>
              </a:spcAft>
              <a:buSzPts val="523"/>
              <a:buNone/>
            </a:pPr>
            <a:r>
              <a:rPr lang="en" sz="2000" dirty="0">
                <a:solidFill>
                  <a:srgbClr val="0000FF"/>
                </a:solidFill>
                <a:latin typeface="Times New Roman"/>
                <a:ea typeface="Times New Roman"/>
                <a:cs typeface="Times New Roman"/>
                <a:sym typeface="Times New Roman"/>
              </a:rPr>
              <a:t>Impractical to manually monitor and moderate</a:t>
            </a:r>
            <a:r>
              <a:rPr lang="en" sz="2000" dirty="0">
                <a:solidFill>
                  <a:srgbClr val="000000"/>
                </a:solidFill>
                <a:latin typeface="Times New Roman"/>
                <a:ea typeface="Times New Roman"/>
                <a:cs typeface="Times New Roman"/>
                <a:sym typeface="Times New Roman"/>
              </a:rPr>
              <a:t>,</a:t>
            </a:r>
            <a:endParaRPr sz="2000"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6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Massive volume</a:t>
            </a:r>
            <a:endParaRPr sz="2000"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Time consuming</a:t>
            </a:r>
            <a:endParaRPr sz="2000"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Frequency of information generation</a:t>
            </a:r>
            <a:endParaRPr sz="2000"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Cost</a:t>
            </a:r>
            <a:endParaRPr sz="2000" dirty="0">
              <a:solidFill>
                <a:srgbClr val="000000"/>
              </a:solidFill>
              <a:latin typeface="Times New Roman"/>
              <a:ea typeface="Times New Roman"/>
              <a:cs typeface="Times New Roman"/>
              <a:sym typeface="Times New Roman"/>
            </a:endParaRPr>
          </a:p>
          <a:p>
            <a:pPr marL="0" lvl="0" indent="0" algn="just" rtl="0">
              <a:lnSpc>
                <a:spcPct val="95000"/>
              </a:lnSpc>
              <a:spcBef>
                <a:spcPts val="1200"/>
              </a:spcBef>
              <a:spcAft>
                <a:spcPts val="0"/>
              </a:spcAft>
              <a:buSzPts val="523"/>
              <a:buNone/>
            </a:pPr>
            <a:r>
              <a:rPr lang="en" sz="2000" dirty="0">
                <a:solidFill>
                  <a:srgbClr val="0000FF"/>
                </a:solidFill>
                <a:latin typeface="Times New Roman"/>
                <a:ea typeface="Times New Roman"/>
                <a:cs typeface="Times New Roman"/>
                <a:sym typeface="Times New Roman"/>
              </a:rPr>
              <a:t>Solutio</a:t>
            </a:r>
            <a:r>
              <a:rPr lang="en-US" sz="2000" dirty="0">
                <a:solidFill>
                  <a:srgbClr val="0000FF"/>
                </a:solidFill>
                <a:latin typeface="Times New Roman"/>
                <a:ea typeface="Times New Roman"/>
                <a:cs typeface="Times New Roman"/>
                <a:sym typeface="Times New Roman"/>
              </a:rPr>
              <a:t>n,</a:t>
            </a:r>
            <a:endParaRPr sz="2000" dirty="0">
              <a:solidFill>
                <a:srgbClr val="9900FF"/>
              </a:solidFill>
              <a:latin typeface="Times New Roman"/>
              <a:ea typeface="Times New Roman"/>
              <a:cs typeface="Times New Roman"/>
              <a:sym typeface="Times New Roman"/>
            </a:endParaRPr>
          </a:p>
          <a:p>
            <a:pPr marL="457200" lvl="0" indent="-342900" algn="just" rtl="0">
              <a:lnSpc>
                <a:spcPct val="95000"/>
              </a:lnSpc>
              <a:spcBef>
                <a:spcPts val="6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Develop automated systems to classify offensive memes</a:t>
            </a:r>
            <a:endParaRPr sz="2000"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Develop NLP tools to tackle the spread of such undesired content</a:t>
            </a:r>
            <a:endParaRPr sz="2000" dirty="0">
              <a:solidFill>
                <a:srgbClr val="000000"/>
              </a:solidFill>
              <a:latin typeface="Times New Roman"/>
              <a:ea typeface="Times New Roman"/>
              <a:cs typeface="Times New Roman"/>
              <a:sym typeface="Times New Roman"/>
            </a:endParaRPr>
          </a:p>
          <a:p>
            <a:pPr marL="0" lvl="0" indent="0" algn="just" rtl="0">
              <a:lnSpc>
                <a:spcPct val="95000"/>
              </a:lnSpc>
              <a:spcBef>
                <a:spcPts val="600"/>
              </a:spcBef>
              <a:spcAft>
                <a:spcPts val="0"/>
              </a:spcAft>
              <a:buSzPts val="523"/>
              <a:buNone/>
            </a:pPr>
            <a:endParaRPr sz="2000" dirty="0">
              <a:solidFill>
                <a:srgbClr val="000000"/>
              </a:solidFill>
              <a:latin typeface="Times New Roman"/>
              <a:ea typeface="Times New Roman"/>
              <a:cs typeface="Times New Roman"/>
              <a:sym typeface="Times New Roman"/>
            </a:endParaRPr>
          </a:p>
          <a:p>
            <a:pPr marL="457200" lvl="0" indent="-342900" algn="just" rtl="0">
              <a:lnSpc>
                <a:spcPct val="95000"/>
              </a:lnSpc>
              <a:spcBef>
                <a:spcPts val="6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Prior studies  focused on only</a:t>
            </a:r>
            <a:r>
              <a:rPr lang="en" sz="2000" dirty="0">
                <a:solidFill>
                  <a:srgbClr val="6AA84F"/>
                </a:solidFill>
                <a:latin typeface="Times New Roman"/>
                <a:ea typeface="Times New Roman"/>
                <a:cs typeface="Times New Roman"/>
                <a:sym typeface="Times New Roman"/>
              </a:rPr>
              <a:t> </a:t>
            </a:r>
            <a:r>
              <a:rPr lang="en" sz="2000" b="1" dirty="0">
                <a:solidFill>
                  <a:srgbClr val="6AA84F"/>
                </a:solidFill>
                <a:latin typeface="Times New Roman"/>
                <a:ea typeface="Times New Roman"/>
                <a:cs typeface="Times New Roman"/>
                <a:sym typeface="Times New Roman"/>
              </a:rPr>
              <a:t>textual modality </a:t>
            </a:r>
            <a:r>
              <a:rPr lang="en" sz="2000" dirty="0">
                <a:solidFill>
                  <a:srgbClr val="000000"/>
                </a:solidFill>
                <a:latin typeface="Times New Roman"/>
                <a:ea typeface="Times New Roman"/>
                <a:cs typeface="Times New Roman"/>
                <a:sym typeface="Times New Roman"/>
              </a:rPr>
              <a:t>to identify troll and offensive content.</a:t>
            </a:r>
            <a:endParaRPr sz="2000" dirty="0">
              <a:solidFill>
                <a:srgbClr val="000000"/>
              </a:solidFill>
              <a:latin typeface="Times New Roman"/>
              <a:ea typeface="Times New Roman"/>
              <a:cs typeface="Times New Roman"/>
              <a:sym typeface="Times New Roman"/>
            </a:endParaRPr>
          </a:p>
          <a:p>
            <a:pPr marL="0" lvl="0" indent="0" algn="just" rtl="0">
              <a:lnSpc>
                <a:spcPct val="95000"/>
              </a:lnSpc>
              <a:spcBef>
                <a:spcPts val="1200"/>
              </a:spcBef>
              <a:spcAft>
                <a:spcPts val="0"/>
              </a:spcAft>
              <a:buSzPts val="523"/>
              <a:buNone/>
            </a:pPr>
            <a:endParaRPr sz="2000" dirty="0">
              <a:solidFill>
                <a:srgbClr val="000000"/>
              </a:solidFill>
              <a:latin typeface="Times New Roman"/>
              <a:ea typeface="Times New Roman"/>
              <a:cs typeface="Times New Roman"/>
              <a:sym typeface="Times New Roman"/>
            </a:endParaRPr>
          </a:p>
          <a:p>
            <a:pPr marL="0" lvl="0" indent="0" algn="l" rtl="0">
              <a:lnSpc>
                <a:spcPct val="95000"/>
              </a:lnSpc>
              <a:spcBef>
                <a:spcPts val="600"/>
              </a:spcBef>
              <a:spcAft>
                <a:spcPts val="0"/>
              </a:spcAft>
              <a:buSzPts val="523"/>
              <a:buNone/>
            </a:pPr>
            <a:r>
              <a:rPr lang="en" sz="2000" dirty="0">
                <a:solidFill>
                  <a:srgbClr val="000000"/>
                </a:solidFill>
                <a:latin typeface="Times New Roman"/>
                <a:ea typeface="Times New Roman"/>
                <a:cs typeface="Times New Roman"/>
                <a:sym typeface="Times New Roman"/>
              </a:rPr>
              <a:t> </a:t>
            </a:r>
            <a:endParaRPr sz="2000" dirty="0">
              <a:solidFill>
                <a:srgbClr val="000000"/>
              </a:solidFill>
              <a:latin typeface="Times New Roman"/>
              <a:ea typeface="Times New Roman"/>
              <a:cs typeface="Times New Roman"/>
              <a:sym typeface="Times New Roman"/>
            </a:endParaRPr>
          </a:p>
          <a:p>
            <a:pPr marL="0" lvl="0" indent="0" algn="l" rtl="0">
              <a:lnSpc>
                <a:spcPct val="95000"/>
              </a:lnSpc>
              <a:spcBef>
                <a:spcPts val="1200"/>
              </a:spcBef>
              <a:spcAft>
                <a:spcPts val="1200"/>
              </a:spcAft>
              <a:buSzPts val="523"/>
              <a:buNone/>
            </a:pPr>
            <a:endParaRPr sz="2000" dirty="0">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3347CB8F-DAAB-4F24-8701-77FD6D53AD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1"/>
          <p:cNvSpPr txBox="1">
            <a:spLocks noGrp="1"/>
          </p:cNvSpPr>
          <p:nvPr>
            <p:ph type="title"/>
          </p:nvPr>
        </p:nvSpPr>
        <p:spPr>
          <a:xfrm>
            <a:off x="431950" y="204550"/>
            <a:ext cx="59682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Proposed Method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pic>
        <p:nvPicPr>
          <p:cNvPr id="320" name="Google Shape;320;p51"/>
          <p:cNvPicPr preferRelativeResize="0"/>
          <p:nvPr/>
        </p:nvPicPr>
        <p:blipFill>
          <a:blip r:embed="rId3">
            <a:alphaModFix/>
          </a:blip>
          <a:stretch>
            <a:fillRect/>
          </a:stretch>
        </p:blipFill>
        <p:spPr>
          <a:xfrm>
            <a:off x="2070796" y="777250"/>
            <a:ext cx="4562252" cy="4061450"/>
          </a:xfrm>
          <a:prstGeom prst="rect">
            <a:avLst/>
          </a:prstGeom>
          <a:noFill/>
          <a:ln>
            <a:noFill/>
          </a:ln>
        </p:spPr>
      </p:pic>
      <p:sp>
        <p:nvSpPr>
          <p:cNvPr id="2" name="Rectangle 1">
            <a:extLst>
              <a:ext uri="{FF2B5EF4-FFF2-40B4-BE49-F238E27FC236}">
                <a16:creationId xmlns:a16="http://schemas.microsoft.com/office/drawing/2014/main" id="{552DDEF1-DD44-94E8-141B-BB5BDA388AC5}"/>
              </a:ext>
            </a:extLst>
          </p:cNvPr>
          <p:cNvSpPr/>
          <p:nvPr/>
        </p:nvSpPr>
        <p:spPr>
          <a:xfrm>
            <a:off x="2146050" y="1473417"/>
            <a:ext cx="2269067" cy="389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43D5D86-D35C-4711-AC94-5C40DC801988}"/>
              </a:ext>
            </a:extLst>
          </p:cNvPr>
          <p:cNvSpPr/>
          <p:nvPr/>
        </p:nvSpPr>
        <p:spPr>
          <a:xfrm>
            <a:off x="2146050" y="2142067"/>
            <a:ext cx="2540000" cy="12958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D6B317-76DF-376C-5221-D22B19FE12C2}"/>
              </a:ext>
            </a:extLst>
          </p:cNvPr>
          <p:cNvSpPr/>
          <p:nvPr/>
        </p:nvSpPr>
        <p:spPr>
          <a:xfrm>
            <a:off x="2146049" y="3606800"/>
            <a:ext cx="3306483" cy="11629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7FB55E4-8488-4313-84AD-6EC3BA648F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2"/>
          <p:cNvSpPr txBox="1">
            <a:spLocks noGrp="1"/>
          </p:cNvSpPr>
          <p:nvPr>
            <p:ph type="title"/>
          </p:nvPr>
        </p:nvSpPr>
        <p:spPr>
          <a:xfrm>
            <a:off x="431950" y="204550"/>
            <a:ext cx="59682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Proposed Method (</a:t>
            </a:r>
            <a:r>
              <a:rPr lang="en-US" b="1" dirty="0">
                <a:latin typeface="Proxima Nova"/>
                <a:ea typeface="Proxima Nova"/>
                <a:cs typeface="Proxima Nova"/>
                <a:sym typeface="Proxima Nova"/>
              </a:rPr>
              <a:t>Cont.</a:t>
            </a:r>
            <a:r>
              <a:rPr lang="en" b="1">
                <a:latin typeface="Proxima Nova"/>
                <a:ea typeface="Proxima Nova"/>
                <a:cs typeface="Proxima Nova"/>
                <a:sym typeface="Proxima Nova"/>
              </a:rPr>
              <a:t>)</a:t>
            </a:r>
            <a:endParaRPr b="1">
              <a:latin typeface="Proxima Nova"/>
              <a:ea typeface="Proxima Nova"/>
              <a:cs typeface="Proxima Nova"/>
              <a:sym typeface="Proxima Nova"/>
            </a:endParaRPr>
          </a:p>
        </p:txBody>
      </p:sp>
      <p:pic>
        <p:nvPicPr>
          <p:cNvPr id="326" name="Google Shape;326;p52"/>
          <p:cNvPicPr preferRelativeResize="0"/>
          <p:nvPr/>
        </p:nvPicPr>
        <p:blipFill>
          <a:blip r:embed="rId3">
            <a:alphaModFix/>
          </a:blip>
          <a:stretch>
            <a:fillRect/>
          </a:stretch>
        </p:blipFill>
        <p:spPr>
          <a:xfrm>
            <a:off x="1204856" y="1024676"/>
            <a:ext cx="7569023" cy="3299898"/>
          </a:xfrm>
          <a:prstGeom prst="rect">
            <a:avLst/>
          </a:prstGeom>
          <a:noFill/>
          <a:ln>
            <a:noFill/>
          </a:ln>
        </p:spPr>
      </p:pic>
      <p:sp>
        <p:nvSpPr>
          <p:cNvPr id="4" name="Google Shape;239;p41">
            <a:extLst>
              <a:ext uri="{FF2B5EF4-FFF2-40B4-BE49-F238E27FC236}">
                <a16:creationId xmlns:a16="http://schemas.microsoft.com/office/drawing/2014/main" id="{A6AADC72-9AD2-4F6B-B24D-25336F065A68}"/>
              </a:ext>
            </a:extLst>
          </p:cNvPr>
          <p:cNvSpPr/>
          <p:nvPr/>
        </p:nvSpPr>
        <p:spPr>
          <a:xfrm>
            <a:off x="2036354" y="4572000"/>
            <a:ext cx="4508380" cy="324694"/>
          </a:xfrm>
          <a:prstGeom prst="rec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en-US" dirty="0">
                <a:solidFill>
                  <a:schemeClr val="accent3">
                    <a:lumMod val="75000"/>
                  </a:schemeClr>
                </a:solidFill>
                <a:latin typeface="Times New Roman" panose="02020603050405020304" pitchFamily="18" charset="0"/>
                <a:cs typeface="Times New Roman" panose="02020603050405020304" pitchFamily="18" charset="0"/>
              </a:rPr>
              <a:t>Figure 5. Process of proposed weighted ensemble technique</a:t>
            </a: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A490CD6-DD6F-4501-A70B-B3F4701062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50" y="204550"/>
            <a:ext cx="5968200" cy="572700"/>
          </a:xfrm>
          <a:prstGeom prst="rect">
            <a:avLst/>
          </a:prstGeom>
        </p:spPr>
        <p:txBody>
          <a:bodyPr spcFirstLastPara="1" wrap="square" lIns="91425" tIns="91425" rIns="91425" bIns="91425" anchor="t" anchorCtr="0">
            <a:normAutofit fontScale="90000"/>
          </a:bodyPr>
          <a:lstStyle/>
          <a:p>
            <a:pPr lvl="0"/>
            <a:r>
              <a:rPr lang="en-US" b="1" dirty="0">
                <a:latin typeface="Proxima Nova"/>
                <a:ea typeface="Proxima Nova"/>
                <a:cs typeface="Proxima Nova"/>
                <a:sym typeface="Proxima Nova"/>
              </a:rPr>
              <a:t>Experiments and Results</a:t>
            </a:r>
            <a:endParaRPr b="1" dirty="0">
              <a:latin typeface="Proxima Nova"/>
              <a:ea typeface="Proxima Nova"/>
              <a:cs typeface="Proxima Nova"/>
              <a:sym typeface="Proxima Nova"/>
            </a:endParaRPr>
          </a:p>
        </p:txBody>
      </p:sp>
      <p:sp>
        <p:nvSpPr>
          <p:cNvPr id="261" name="Google Shape;261;p44"/>
          <p:cNvSpPr txBox="1">
            <a:spLocks noGrp="1"/>
          </p:cNvSpPr>
          <p:nvPr>
            <p:ph type="body" idx="1"/>
          </p:nvPr>
        </p:nvSpPr>
        <p:spPr>
          <a:xfrm>
            <a:off x="431950" y="876950"/>
            <a:ext cx="8292502" cy="4195200"/>
          </a:xfrm>
          <a:prstGeom prst="rect">
            <a:avLst/>
          </a:prstGeom>
        </p:spPr>
        <p:txBody>
          <a:bodyPr spcFirstLastPara="1" wrap="square" lIns="91425" tIns="91425" rIns="91425" bIns="91425" anchor="t" anchorCtr="0">
            <a:noAutofit/>
          </a:bodyPr>
          <a:lstStyle/>
          <a:p>
            <a:pPr marL="114300" lvl="0" indent="0">
              <a:buClr>
                <a:srgbClr val="000000"/>
              </a:buClr>
              <a:buNone/>
            </a:pPr>
            <a:r>
              <a:rPr lang="en-US" sz="2000" dirty="0">
                <a:solidFill>
                  <a:schemeClr val="tx1">
                    <a:lumMod val="75000"/>
                  </a:schemeClr>
                </a:solidFill>
                <a:latin typeface="Times New Roman"/>
                <a:ea typeface="Times New Roman"/>
                <a:cs typeface="Times New Roman"/>
                <a:sym typeface="Times New Roman"/>
              </a:rPr>
              <a:t>Experimental Setup</a:t>
            </a:r>
            <a:r>
              <a:rPr lang="en-US" sz="2000" dirty="0">
                <a:solidFill>
                  <a:srgbClr val="000000"/>
                </a:solidFill>
                <a:latin typeface="Times New Roman"/>
                <a:ea typeface="Times New Roman"/>
                <a:cs typeface="Times New Roman"/>
                <a:sym typeface="Times New Roman"/>
              </a:rPr>
              <a:t>,</a:t>
            </a:r>
          </a:p>
          <a:p>
            <a:pPr marL="114300" lvl="0" indent="0">
              <a:buClr>
                <a:srgbClr val="000000"/>
              </a:buClr>
              <a:buNone/>
            </a:pPr>
            <a:endParaRPr lang="en-US" sz="2000" dirty="0">
              <a:solidFill>
                <a:srgbClr val="000000"/>
              </a:solidFill>
              <a:latin typeface="Times New Roman"/>
              <a:ea typeface="Times New Roman"/>
              <a:cs typeface="Times New Roman"/>
              <a:sym typeface="Times New Roman"/>
            </a:endParaRPr>
          </a:p>
          <a:p>
            <a:pPr lvl="0">
              <a:buClr>
                <a:srgbClr val="000000"/>
              </a:buClr>
              <a:buFont typeface="Times New Roman"/>
              <a:buChar char="➔"/>
            </a:pPr>
            <a:r>
              <a:rPr lang="en-US" sz="2000" dirty="0">
                <a:solidFill>
                  <a:srgbClr val="000000"/>
                </a:solidFill>
                <a:latin typeface="Times New Roman"/>
                <a:ea typeface="Times New Roman"/>
                <a:cs typeface="Times New Roman"/>
                <a:sym typeface="Times New Roman"/>
              </a:rPr>
              <a:t> GPU facilitated Google </a:t>
            </a:r>
            <a:r>
              <a:rPr lang="en-US" sz="2000" dirty="0" err="1">
                <a:solidFill>
                  <a:srgbClr val="000000"/>
                </a:solidFill>
                <a:latin typeface="Times New Roman"/>
                <a:ea typeface="Times New Roman"/>
                <a:cs typeface="Times New Roman"/>
                <a:sym typeface="Times New Roman"/>
              </a:rPr>
              <a:t>Colab</a:t>
            </a:r>
            <a:r>
              <a:rPr lang="en-US" sz="2000" dirty="0">
                <a:solidFill>
                  <a:srgbClr val="000000"/>
                </a:solidFill>
                <a:latin typeface="Times New Roman"/>
                <a:ea typeface="Times New Roman"/>
                <a:cs typeface="Times New Roman"/>
                <a:sym typeface="Times New Roman"/>
              </a:rPr>
              <a:t> platform (12.5GB RAM,110GB disk space)</a:t>
            </a:r>
          </a:p>
          <a:p>
            <a:pPr lvl="0">
              <a:buClr>
                <a:srgbClr val="000000"/>
              </a:buClr>
              <a:buFont typeface="Times New Roman"/>
              <a:buChar char="➔"/>
            </a:pPr>
            <a:r>
              <a:rPr lang="en-US" sz="2000" dirty="0">
                <a:solidFill>
                  <a:srgbClr val="000000"/>
                </a:solidFill>
                <a:latin typeface="Times New Roman"/>
                <a:ea typeface="Times New Roman"/>
                <a:cs typeface="Times New Roman"/>
                <a:sym typeface="Times New Roman"/>
              </a:rPr>
              <a:t> Pandas (1.1.4) and </a:t>
            </a:r>
            <a:r>
              <a:rPr lang="en-US" sz="2000" dirty="0" err="1">
                <a:solidFill>
                  <a:srgbClr val="000000"/>
                </a:solidFill>
                <a:latin typeface="Times New Roman"/>
                <a:ea typeface="Times New Roman"/>
                <a:cs typeface="Times New Roman"/>
                <a:sym typeface="Times New Roman"/>
              </a:rPr>
              <a:t>numpy</a:t>
            </a:r>
            <a:r>
              <a:rPr lang="en-US" sz="2000" dirty="0">
                <a:solidFill>
                  <a:srgbClr val="000000"/>
                </a:solidFill>
                <a:latin typeface="Times New Roman"/>
                <a:ea typeface="Times New Roman"/>
                <a:cs typeface="Times New Roman"/>
                <a:sym typeface="Times New Roman"/>
              </a:rPr>
              <a:t> (1.18.5) to process and prepare the data.</a:t>
            </a:r>
          </a:p>
          <a:p>
            <a:pPr lvl="0">
              <a:buClr>
                <a:srgbClr val="000000"/>
              </a:buClr>
              <a:buFont typeface="Times New Roman"/>
              <a:buChar char="➔"/>
            </a:pPr>
            <a:r>
              <a:rPr lang="en-US" sz="2000" dirty="0">
                <a:solidFill>
                  <a:srgbClr val="000000"/>
                </a:solidFill>
                <a:latin typeface="Times New Roman"/>
                <a:ea typeface="Times New Roman"/>
                <a:cs typeface="Times New Roman"/>
                <a:sym typeface="Times New Roman"/>
              </a:rPr>
              <a:t>Deep learning model are trained using </a:t>
            </a:r>
            <a:r>
              <a:rPr lang="en-US" sz="2000" dirty="0" err="1">
                <a:solidFill>
                  <a:srgbClr val="000000"/>
                </a:solidFill>
                <a:latin typeface="Times New Roman"/>
                <a:ea typeface="Times New Roman"/>
                <a:cs typeface="Times New Roman"/>
                <a:sym typeface="Times New Roman"/>
              </a:rPr>
              <a:t>Keras</a:t>
            </a:r>
            <a:r>
              <a:rPr lang="en-US" sz="2000" dirty="0">
                <a:solidFill>
                  <a:srgbClr val="000000"/>
                </a:solidFill>
                <a:latin typeface="Times New Roman"/>
                <a:ea typeface="Times New Roman"/>
                <a:cs typeface="Times New Roman"/>
                <a:sym typeface="Times New Roman"/>
              </a:rPr>
              <a:t> (2.4.0) and TensorFlow (2.3.0)</a:t>
            </a:r>
          </a:p>
          <a:p>
            <a:pPr lvl="0">
              <a:buClr>
                <a:srgbClr val="000000"/>
              </a:buClr>
              <a:buFont typeface="Times New Roman"/>
              <a:buChar char="➔"/>
            </a:pPr>
            <a:r>
              <a:rPr lang="en-US" sz="2000" dirty="0">
                <a:solidFill>
                  <a:srgbClr val="000000"/>
                </a:solidFill>
                <a:latin typeface="Times New Roman"/>
                <a:ea typeface="Times New Roman"/>
                <a:cs typeface="Times New Roman"/>
                <a:sym typeface="Times New Roman"/>
              </a:rPr>
              <a:t> Transformers are downloaded from </a:t>
            </a:r>
            <a:r>
              <a:rPr lang="en-US" sz="2000" dirty="0" err="1">
                <a:solidFill>
                  <a:srgbClr val="000000"/>
                </a:solidFill>
                <a:latin typeface="Times New Roman"/>
                <a:ea typeface="Times New Roman"/>
                <a:cs typeface="Times New Roman"/>
                <a:sym typeface="Times New Roman"/>
              </a:rPr>
              <a:t>Huggingface</a:t>
            </a:r>
            <a:r>
              <a:rPr lang="en-US" sz="2000" dirty="0">
                <a:solidFill>
                  <a:srgbClr val="000000"/>
                </a:solidFill>
                <a:latin typeface="Times New Roman"/>
                <a:ea typeface="Times New Roman"/>
                <a:cs typeface="Times New Roman"/>
                <a:sym typeface="Times New Roman"/>
              </a:rPr>
              <a:t>. </a:t>
            </a: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1E339FD5-CE3D-4ECB-BFF6-8C788CBB97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1995933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44"/>
          <p:cNvSpPr txBox="1">
            <a:spLocks noGrp="1"/>
          </p:cNvSpPr>
          <p:nvPr>
            <p:ph type="body" idx="1"/>
          </p:nvPr>
        </p:nvSpPr>
        <p:spPr>
          <a:xfrm>
            <a:off x="431950" y="876950"/>
            <a:ext cx="8292502" cy="4195200"/>
          </a:xfrm>
          <a:prstGeom prst="rect">
            <a:avLst/>
          </a:prstGeom>
        </p:spPr>
        <p:txBody>
          <a:bodyPr spcFirstLastPara="1" wrap="square" lIns="91425" tIns="91425" rIns="91425" bIns="91425" anchor="t" anchorCtr="0">
            <a:noAutofit/>
          </a:bodyPr>
          <a:lstStyle/>
          <a:p>
            <a:pPr marL="114300" lvl="0" indent="0">
              <a:buClr>
                <a:srgbClr val="000000"/>
              </a:buClr>
              <a:buNone/>
            </a:pPr>
            <a:r>
              <a:rPr lang="en-US" sz="2000" dirty="0">
                <a:solidFill>
                  <a:schemeClr val="tx1">
                    <a:lumMod val="75000"/>
                  </a:schemeClr>
                </a:solidFill>
                <a:latin typeface="Times New Roman"/>
                <a:ea typeface="Times New Roman"/>
                <a:cs typeface="Times New Roman"/>
                <a:sym typeface="Times New Roman"/>
              </a:rPr>
              <a:t>Measures of Evaluation,</a:t>
            </a:r>
          </a:p>
          <a:p>
            <a:pPr lvl="0">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Accuracy</a:t>
            </a:r>
          </a:p>
          <a:p>
            <a:pPr lvl="0">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Precision</a:t>
            </a:r>
          </a:p>
          <a:p>
            <a:pPr lvl="0">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Recall</a:t>
            </a:r>
          </a:p>
          <a:p>
            <a:pPr lvl="0">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Weighted F1-score</a:t>
            </a:r>
          </a:p>
          <a:p>
            <a:pPr lvl="0">
              <a:buClr>
                <a:srgbClr val="000000"/>
              </a:buClr>
              <a:buFont typeface="Wingdings" panose="05000000000000000000" pitchFamily="2" charset="2"/>
              <a:buChar char="Ø"/>
            </a:pPr>
            <a:endParaRPr lang="en-US" sz="2000" dirty="0">
              <a:solidFill>
                <a:schemeClr val="tx1">
                  <a:lumMod val="75000"/>
                </a:schemeClr>
              </a:solidFill>
              <a:latin typeface="Times New Roman"/>
              <a:ea typeface="Times New Roman"/>
              <a:cs typeface="Times New Roman"/>
              <a:sym typeface="Times New Roman"/>
            </a:endParaRPr>
          </a:p>
          <a:p>
            <a:pPr>
              <a:buClr>
                <a:srgbClr val="000000"/>
              </a:buClr>
              <a:buFont typeface="Wingdings" panose="05000000000000000000" pitchFamily="2" charset="2"/>
              <a:buChar char="Ø"/>
            </a:pPr>
            <a:r>
              <a:rPr lang="en-US" altLang="en-US" sz="2000"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Weighted F1-score </a:t>
            </a:r>
            <a:r>
              <a:rPr lang="en-US" altLang="en-US" sz="2000" dirty="0">
                <a:solidFill>
                  <a:schemeClr val="tx2">
                    <a:lumMod val="10000"/>
                  </a:schemeClr>
                </a:solidFill>
                <a:latin typeface="Times New Roman" panose="02020603050405020304" pitchFamily="18" charset="0"/>
                <a:ea typeface="MS PGothic" panose="020B0600070205080204" pitchFamily="34" charset="-128"/>
                <a:cs typeface="Times New Roman" panose="02020603050405020304" pitchFamily="18" charset="0"/>
              </a:rPr>
              <a:t>is used to determine the superiority of the models.</a:t>
            </a:r>
          </a:p>
          <a:p>
            <a:pPr marL="114300" lvl="0" indent="0">
              <a:buClr>
                <a:srgbClr val="000000"/>
              </a:buClr>
              <a:buNone/>
            </a:pPr>
            <a:endParaRPr lang="en-US" sz="2000" dirty="0">
              <a:solidFill>
                <a:schemeClr val="tx1">
                  <a:lumMod val="75000"/>
                </a:schemeClr>
              </a:solidFill>
              <a:latin typeface="Times New Roman"/>
              <a:ea typeface="Times New Roman"/>
              <a:cs typeface="Times New Roman"/>
              <a:sym typeface="Times New Roman"/>
            </a:endParaRPr>
          </a:p>
          <a:p>
            <a:pPr marL="114300" lvl="0" indent="0">
              <a:buClr>
                <a:srgbClr val="000000"/>
              </a:buClr>
              <a:buNone/>
            </a:pPr>
            <a:endParaRPr lang="en-US" sz="2000" dirty="0">
              <a:solidFill>
                <a:schemeClr val="tx1">
                  <a:lumMod val="75000"/>
                </a:schemeClr>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sp>
        <p:nvSpPr>
          <p:cNvPr id="6" name="Google Shape;260;p44">
            <a:extLst>
              <a:ext uri="{FF2B5EF4-FFF2-40B4-BE49-F238E27FC236}">
                <a16:creationId xmlns:a16="http://schemas.microsoft.com/office/drawing/2014/main" id="{A988DA06-ED21-408E-A290-75A923DB2414}"/>
              </a:ext>
            </a:extLst>
          </p:cNvPr>
          <p:cNvSpPr txBox="1">
            <a:spLocks/>
          </p:cNvSpPr>
          <p:nvPr/>
        </p:nvSpPr>
        <p:spPr>
          <a:xfrm>
            <a:off x="431950" y="204550"/>
            <a:ext cx="5968200" cy="572700"/>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r>
              <a:rPr lang="en-US" b="1">
                <a:latin typeface="Proxima Nova"/>
                <a:ea typeface="Proxima Nova"/>
                <a:cs typeface="Proxima Nova"/>
                <a:sym typeface="Proxima Nova"/>
              </a:rPr>
              <a:t>Experiments and Results</a:t>
            </a:r>
            <a:endParaRPr lang="en-US" b="1" dirty="0">
              <a:latin typeface="Proxima Nova"/>
              <a:ea typeface="Proxima Nova"/>
              <a:cs typeface="Proxima Nova"/>
              <a:sym typeface="Proxima Nova"/>
            </a:endParaRPr>
          </a:p>
        </p:txBody>
      </p:sp>
      <p:sp>
        <p:nvSpPr>
          <p:cNvPr id="2" name="Slide Number Placeholder 1">
            <a:extLst>
              <a:ext uri="{FF2B5EF4-FFF2-40B4-BE49-F238E27FC236}">
                <a16:creationId xmlns:a16="http://schemas.microsoft.com/office/drawing/2014/main" id="{46E071CA-01D1-417F-B18F-AD5D940061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2824682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44"/>
          <p:cNvSpPr txBox="1">
            <a:spLocks noGrp="1"/>
          </p:cNvSpPr>
          <p:nvPr>
            <p:ph type="body" idx="1"/>
          </p:nvPr>
        </p:nvSpPr>
        <p:spPr>
          <a:xfrm>
            <a:off x="339686" y="4182180"/>
            <a:ext cx="8292502" cy="883444"/>
          </a:xfrm>
          <a:prstGeom prst="rect">
            <a:avLst/>
          </a:prstGeom>
        </p:spPr>
        <p:txBody>
          <a:bodyPr spcFirstLastPara="1" wrap="square" lIns="91425" tIns="91425" rIns="91425" bIns="91425" anchor="t" anchorCtr="0">
            <a:noAutofit/>
          </a:bodyPr>
          <a:lstStyle/>
          <a:p>
            <a:pPr lvl="0">
              <a:buClr>
                <a:srgbClr val="000000"/>
              </a:buClr>
              <a:buFont typeface="Wingdings" panose="05000000000000000000" pitchFamily="2" charset="2"/>
              <a:buChar char="Ø"/>
            </a:pPr>
            <a:r>
              <a:rPr lang="en-US" sz="2000" dirty="0">
                <a:solidFill>
                  <a:srgbClr val="00B050"/>
                </a:solidFill>
                <a:latin typeface="Times New Roman"/>
                <a:ea typeface="Times New Roman"/>
                <a:cs typeface="Times New Roman"/>
                <a:sym typeface="Times New Roman"/>
              </a:rPr>
              <a:t>VGG19</a:t>
            </a:r>
            <a:r>
              <a:rPr lang="en-US" sz="2000" dirty="0">
                <a:solidFill>
                  <a:schemeClr val="tx2">
                    <a:lumMod val="10000"/>
                  </a:schemeClr>
                </a:solidFill>
                <a:latin typeface="Times New Roman"/>
                <a:ea typeface="Times New Roman"/>
                <a:cs typeface="Times New Roman"/>
                <a:sym typeface="Times New Roman"/>
              </a:rPr>
              <a:t> achieved the highest performance amidst the visual models</a:t>
            </a:r>
          </a:p>
          <a:p>
            <a:pPr lvl="0">
              <a:buClr>
                <a:srgbClr val="000000"/>
              </a:buClr>
              <a:buFont typeface="Wingdings" panose="05000000000000000000" pitchFamily="2" charset="2"/>
              <a:buChar char="Ø"/>
            </a:pPr>
            <a:r>
              <a:rPr lang="en-US" sz="2000" dirty="0">
                <a:solidFill>
                  <a:srgbClr val="002060"/>
                </a:solidFill>
                <a:latin typeface="Times New Roman"/>
                <a:ea typeface="Times New Roman"/>
                <a:cs typeface="Times New Roman"/>
                <a:sym typeface="Times New Roman"/>
              </a:rPr>
              <a:t>m-</a:t>
            </a:r>
            <a:r>
              <a:rPr lang="en-US" sz="2000" dirty="0" err="1">
                <a:solidFill>
                  <a:srgbClr val="002060"/>
                </a:solidFill>
                <a:latin typeface="Times New Roman"/>
                <a:ea typeface="Times New Roman"/>
                <a:cs typeface="Times New Roman"/>
                <a:sym typeface="Times New Roman"/>
              </a:rPr>
              <a:t>DistilBERT</a:t>
            </a:r>
            <a:r>
              <a:rPr lang="en-US" sz="2000" dirty="0">
                <a:solidFill>
                  <a:schemeClr val="tx2">
                    <a:lumMod val="10000"/>
                  </a:schemeClr>
                </a:solidFill>
                <a:latin typeface="Times New Roman"/>
                <a:ea typeface="Times New Roman"/>
                <a:cs typeface="Times New Roman"/>
                <a:sym typeface="Times New Roman"/>
              </a:rPr>
              <a:t> obtained highest outcome in case of the textual models</a:t>
            </a:r>
            <a:endParaRPr dirty="0">
              <a:solidFill>
                <a:schemeClr val="tx2">
                  <a:lumMod val="10000"/>
                </a:schemeClr>
              </a:solidFill>
              <a:latin typeface="Times New Roman"/>
              <a:ea typeface="Times New Roman"/>
              <a:cs typeface="Times New Roman"/>
              <a:sym typeface="Times New Roman"/>
            </a:endParaRPr>
          </a:p>
        </p:txBody>
      </p:sp>
      <p:sp>
        <p:nvSpPr>
          <p:cNvPr id="6" name="Google Shape;260;p44">
            <a:extLst>
              <a:ext uri="{FF2B5EF4-FFF2-40B4-BE49-F238E27FC236}">
                <a16:creationId xmlns:a16="http://schemas.microsoft.com/office/drawing/2014/main" id="{A988DA06-ED21-408E-A290-75A923DB2414}"/>
              </a:ext>
            </a:extLst>
          </p:cNvPr>
          <p:cNvSpPr txBox="1">
            <a:spLocks/>
          </p:cNvSpPr>
          <p:nvPr/>
        </p:nvSpPr>
        <p:spPr>
          <a:xfrm>
            <a:off x="431949" y="204550"/>
            <a:ext cx="8432351" cy="572700"/>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r>
              <a:rPr lang="en-US" b="1" dirty="0">
                <a:latin typeface="Proxima Nova"/>
                <a:ea typeface="Proxima Nova"/>
                <a:cs typeface="Proxima Nova"/>
                <a:sym typeface="Proxima Nova"/>
              </a:rPr>
              <a:t>Experiments and Results (</a:t>
            </a:r>
            <a:r>
              <a:rPr lang="en-US" sz="2200" b="1" dirty="0">
                <a:solidFill>
                  <a:srgbClr val="7030A0"/>
                </a:solidFill>
                <a:latin typeface="Proxima Nova"/>
                <a:ea typeface="Proxima Nova"/>
                <a:cs typeface="Proxima Nova"/>
                <a:sym typeface="Proxima Nova"/>
              </a:rPr>
              <a:t>Unimodal Models Performance</a:t>
            </a:r>
            <a:r>
              <a:rPr lang="en-US" b="1" dirty="0">
                <a:latin typeface="Proxima Nova"/>
                <a:ea typeface="Proxima Nova"/>
                <a:cs typeface="Proxima Nova"/>
                <a:sym typeface="Proxima Nova"/>
              </a:rPr>
              <a:t>)</a:t>
            </a:r>
          </a:p>
        </p:txBody>
      </p:sp>
      <p:pic>
        <p:nvPicPr>
          <p:cNvPr id="2" name="Picture 1">
            <a:extLst>
              <a:ext uri="{FF2B5EF4-FFF2-40B4-BE49-F238E27FC236}">
                <a16:creationId xmlns:a16="http://schemas.microsoft.com/office/drawing/2014/main" id="{8FAB3C2B-DFD0-4D4D-A980-6E78B653107E}"/>
              </a:ext>
            </a:extLst>
          </p:cNvPr>
          <p:cNvPicPr>
            <a:picLocks noChangeAspect="1"/>
          </p:cNvPicPr>
          <p:nvPr/>
        </p:nvPicPr>
        <p:blipFill>
          <a:blip r:embed="rId3"/>
          <a:stretch>
            <a:fillRect/>
          </a:stretch>
        </p:blipFill>
        <p:spPr>
          <a:xfrm>
            <a:off x="741766" y="1643233"/>
            <a:ext cx="7316221" cy="2372056"/>
          </a:xfrm>
          <a:prstGeom prst="rect">
            <a:avLst/>
          </a:prstGeom>
        </p:spPr>
      </p:pic>
      <p:sp>
        <p:nvSpPr>
          <p:cNvPr id="3" name="Oval 2">
            <a:extLst>
              <a:ext uri="{FF2B5EF4-FFF2-40B4-BE49-F238E27FC236}">
                <a16:creationId xmlns:a16="http://schemas.microsoft.com/office/drawing/2014/main" id="{839DBEB4-6BB7-4C34-BB9B-7C21FD348745}"/>
              </a:ext>
            </a:extLst>
          </p:cNvPr>
          <p:cNvSpPr/>
          <p:nvPr/>
        </p:nvSpPr>
        <p:spPr>
          <a:xfrm>
            <a:off x="4959275" y="3582296"/>
            <a:ext cx="505610" cy="172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7210B49-EC9C-447F-8C27-357FD3400222}"/>
              </a:ext>
            </a:extLst>
          </p:cNvPr>
          <p:cNvSpPr/>
          <p:nvPr/>
        </p:nvSpPr>
        <p:spPr>
          <a:xfrm>
            <a:off x="7383329" y="3582295"/>
            <a:ext cx="546847" cy="172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8608EB0-4A83-4CB2-BB47-0D324E221DA7}"/>
              </a:ext>
            </a:extLst>
          </p:cNvPr>
          <p:cNvSpPr/>
          <p:nvPr/>
        </p:nvSpPr>
        <p:spPr>
          <a:xfrm>
            <a:off x="7383330" y="2138085"/>
            <a:ext cx="546847" cy="172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C396749-9F03-45AC-937B-8CE29C21856A}"/>
              </a:ext>
            </a:extLst>
          </p:cNvPr>
          <p:cNvSpPr/>
          <p:nvPr/>
        </p:nvSpPr>
        <p:spPr>
          <a:xfrm>
            <a:off x="5036372" y="2150186"/>
            <a:ext cx="546847" cy="172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39;p41">
            <a:extLst>
              <a:ext uri="{FF2B5EF4-FFF2-40B4-BE49-F238E27FC236}">
                <a16:creationId xmlns:a16="http://schemas.microsoft.com/office/drawing/2014/main" id="{B19A5797-9ACC-4095-BE07-7272A2714D77}"/>
              </a:ext>
            </a:extLst>
          </p:cNvPr>
          <p:cNvSpPr/>
          <p:nvPr/>
        </p:nvSpPr>
        <p:spPr>
          <a:xfrm>
            <a:off x="1761925" y="1202266"/>
            <a:ext cx="5620150" cy="299775"/>
          </a:xfrm>
          <a:prstGeom prst="rect">
            <a:avLst/>
          </a:prstGeom>
          <a:solidFill>
            <a:schemeClr val="bg1">
              <a:lumMod val="95000"/>
            </a:schemeClr>
          </a:solidFill>
          <a:ln w="9525" cap="flat"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lvl="0"/>
            <a:r>
              <a:rPr lang="en" dirty="0">
                <a:solidFill>
                  <a:schemeClr val="accent3">
                    <a:lumMod val="75000"/>
                  </a:schemeClr>
                </a:solidFill>
                <a:latin typeface="Times New Roman" panose="02020603050405020304" pitchFamily="18" charset="0"/>
                <a:cs typeface="Times New Roman" panose="02020603050405020304" pitchFamily="18" charset="0"/>
              </a:rPr>
              <a:t>Table 6. </a:t>
            </a:r>
            <a:r>
              <a:rPr lang="en-US" dirty="0">
                <a:solidFill>
                  <a:schemeClr val="accent3">
                    <a:lumMod val="75000"/>
                  </a:schemeClr>
                </a:solidFill>
                <a:latin typeface="Times New Roman" panose="02020603050405020304" pitchFamily="18" charset="0"/>
                <a:cs typeface="Times New Roman" panose="02020603050405020304" pitchFamily="18" charset="0"/>
              </a:rPr>
              <a:t>Performance comparison of visual and textual models on test set </a:t>
            </a:r>
            <a:r>
              <a:rPr lang="en" dirty="0">
                <a:solidFill>
                  <a:schemeClr val="accent3">
                    <a:lumMod val="75000"/>
                  </a:schemeClr>
                </a:solidFill>
                <a:latin typeface="Times New Roman" panose="02020603050405020304" pitchFamily="18" charset="0"/>
                <a:cs typeface="Times New Roman" panose="02020603050405020304" pitchFamily="18" charset="0"/>
              </a:rPr>
              <a:t>.</a:t>
            </a: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796AB1-F07D-4CFF-8458-F7862A4928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384794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build="p"/>
      <p:bldP spid="3"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6" name="Google Shape;260;p44">
            <a:extLst>
              <a:ext uri="{FF2B5EF4-FFF2-40B4-BE49-F238E27FC236}">
                <a16:creationId xmlns:a16="http://schemas.microsoft.com/office/drawing/2014/main" id="{A988DA06-ED21-408E-A290-75A923DB2414}"/>
              </a:ext>
            </a:extLst>
          </p:cNvPr>
          <p:cNvSpPr txBox="1">
            <a:spLocks/>
          </p:cNvSpPr>
          <p:nvPr/>
        </p:nvSpPr>
        <p:spPr>
          <a:xfrm>
            <a:off x="431949" y="204550"/>
            <a:ext cx="8432351" cy="572700"/>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r>
              <a:rPr lang="en-US" b="1" dirty="0">
                <a:latin typeface="Proxima Nova"/>
                <a:ea typeface="Proxima Nova"/>
                <a:cs typeface="Proxima Nova"/>
                <a:sym typeface="Proxima Nova"/>
              </a:rPr>
              <a:t>Experiments and Results (</a:t>
            </a:r>
            <a:r>
              <a:rPr lang="en-US" sz="2200" b="1" dirty="0">
                <a:solidFill>
                  <a:srgbClr val="7030A0"/>
                </a:solidFill>
                <a:latin typeface="Proxima Nova"/>
                <a:ea typeface="Proxima Nova"/>
                <a:cs typeface="Proxima Nova"/>
                <a:sym typeface="Proxima Nova"/>
              </a:rPr>
              <a:t>Multimodal Models Performance</a:t>
            </a:r>
            <a:r>
              <a:rPr lang="en-US" b="1" dirty="0">
                <a:latin typeface="Proxima Nova"/>
                <a:ea typeface="Proxima Nova"/>
                <a:cs typeface="Proxima Nova"/>
                <a:sym typeface="Proxima Nova"/>
              </a:rPr>
              <a:t>)</a:t>
            </a:r>
          </a:p>
        </p:txBody>
      </p:sp>
      <p:pic>
        <p:nvPicPr>
          <p:cNvPr id="4" name="Picture 3">
            <a:extLst>
              <a:ext uri="{FF2B5EF4-FFF2-40B4-BE49-F238E27FC236}">
                <a16:creationId xmlns:a16="http://schemas.microsoft.com/office/drawing/2014/main" id="{187E1B71-0604-451B-9C53-52FFA2350916}"/>
              </a:ext>
            </a:extLst>
          </p:cNvPr>
          <p:cNvPicPr>
            <a:picLocks noChangeAspect="1"/>
          </p:cNvPicPr>
          <p:nvPr/>
        </p:nvPicPr>
        <p:blipFill>
          <a:blip r:embed="rId3"/>
          <a:stretch>
            <a:fillRect/>
          </a:stretch>
        </p:blipFill>
        <p:spPr>
          <a:xfrm>
            <a:off x="988142" y="1410296"/>
            <a:ext cx="7319964" cy="3315360"/>
          </a:xfrm>
          <a:prstGeom prst="rect">
            <a:avLst/>
          </a:prstGeom>
        </p:spPr>
      </p:pic>
      <p:sp>
        <p:nvSpPr>
          <p:cNvPr id="10" name="Google Shape;239;p41">
            <a:extLst>
              <a:ext uri="{FF2B5EF4-FFF2-40B4-BE49-F238E27FC236}">
                <a16:creationId xmlns:a16="http://schemas.microsoft.com/office/drawing/2014/main" id="{0612DFCD-E684-42BB-8FA5-82844A14ACAF}"/>
              </a:ext>
            </a:extLst>
          </p:cNvPr>
          <p:cNvSpPr/>
          <p:nvPr/>
        </p:nvSpPr>
        <p:spPr>
          <a:xfrm>
            <a:off x="2132385" y="1022689"/>
            <a:ext cx="5031478" cy="360753"/>
          </a:xfrm>
          <a:prstGeom prst="rect">
            <a:avLst/>
          </a:prstGeom>
          <a:solidFill>
            <a:schemeClr val="bg1">
              <a:lumMod val="95000"/>
            </a:schemeClr>
          </a:solidFill>
          <a:ln w="9525" cap="flat"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lvl="0"/>
            <a:r>
              <a:rPr lang="en" dirty="0">
                <a:solidFill>
                  <a:schemeClr val="accent3">
                    <a:lumMod val="75000"/>
                  </a:schemeClr>
                </a:solidFill>
                <a:latin typeface="Times New Roman" panose="02020603050405020304" pitchFamily="18" charset="0"/>
                <a:cs typeface="Times New Roman" panose="02020603050405020304" pitchFamily="18" charset="0"/>
              </a:rPr>
              <a:t>Table 7. </a:t>
            </a:r>
            <a:r>
              <a:rPr lang="en-US" dirty="0">
                <a:solidFill>
                  <a:schemeClr val="accent3">
                    <a:lumMod val="75000"/>
                  </a:schemeClr>
                </a:solidFill>
                <a:latin typeface="Times New Roman" panose="02020603050405020304" pitchFamily="18" charset="0"/>
                <a:cs typeface="Times New Roman" panose="02020603050405020304" pitchFamily="18" charset="0"/>
              </a:rPr>
              <a:t>Performance comparison of multimodal models on test set.</a:t>
            </a: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839DBEB4-6BB7-4C34-BB9B-7C21FD348745}"/>
              </a:ext>
            </a:extLst>
          </p:cNvPr>
          <p:cNvSpPr/>
          <p:nvPr/>
        </p:nvSpPr>
        <p:spPr>
          <a:xfrm>
            <a:off x="5497289" y="2399627"/>
            <a:ext cx="505610" cy="172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7210B49-EC9C-447F-8C27-357FD3400222}"/>
              </a:ext>
            </a:extLst>
          </p:cNvPr>
          <p:cNvSpPr/>
          <p:nvPr/>
        </p:nvSpPr>
        <p:spPr>
          <a:xfrm>
            <a:off x="7609011" y="2399627"/>
            <a:ext cx="546847" cy="172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C396749-9F03-45AC-937B-8CE29C21856A}"/>
              </a:ext>
            </a:extLst>
          </p:cNvPr>
          <p:cNvSpPr/>
          <p:nvPr/>
        </p:nvSpPr>
        <p:spPr>
          <a:xfrm>
            <a:off x="7635645" y="3803419"/>
            <a:ext cx="546847" cy="172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8608EB0-4A83-4CB2-BB47-0D324E221DA7}"/>
              </a:ext>
            </a:extLst>
          </p:cNvPr>
          <p:cNvSpPr/>
          <p:nvPr/>
        </p:nvSpPr>
        <p:spPr>
          <a:xfrm>
            <a:off x="5476670" y="3803419"/>
            <a:ext cx="546847" cy="172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71F018F-70C4-4EFA-9116-A5CEEDA5F2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18548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6" name="Google Shape;260;p44">
            <a:extLst>
              <a:ext uri="{FF2B5EF4-FFF2-40B4-BE49-F238E27FC236}">
                <a16:creationId xmlns:a16="http://schemas.microsoft.com/office/drawing/2014/main" id="{A988DA06-ED21-408E-A290-75A923DB2414}"/>
              </a:ext>
            </a:extLst>
          </p:cNvPr>
          <p:cNvSpPr txBox="1">
            <a:spLocks/>
          </p:cNvSpPr>
          <p:nvPr/>
        </p:nvSpPr>
        <p:spPr>
          <a:xfrm>
            <a:off x="431949" y="204550"/>
            <a:ext cx="8432351" cy="572700"/>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r>
              <a:rPr lang="en-US" b="1" dirty="0">
                <a:latin typeface="Proxima Nova"/>
                <a:ea typeface="Proxima Nova"/>
                <a:cs typeface="Proxima Nova"/>
                <a:sym typeface="Proxima Nova"/>
              </a:rPr>
              <a:t>Experiments and Results (</a:t>
            </a:r>
            <a:r>
              <a:rPr lang="en-US" sz="2200" b="1" dirty="0">
                <a:solidFill>
                  <a:srgbClr val="7030A0"/>
                </a:solidFill>
                <a:latin typeface="Proxima Nova"/>
                <a:ea typeface="Proxima Nova"/>
                <a:cs typeface="Proxima Nova"/>
                <a:sym typeface="Proxima Nova"/>
              </a:rPr>
              <a:t>Ensemble Models Performance</a:t>
            </a:r>
            <a:r>
              <a:rPr lang="en-US" b="1" dirty="0">
                <a:latin typeface="Proxima Nova"/>
                <a:ea typeface="Proxima Nova"/>
                <a:cs typeface="Proxima Nova"/>
                <a:sym typeface="Proxima Nova"/>
              </a:rPr>
              <a:t>)</a:t>
            </a:r>
          </a:p>
        </p:txBody>
      </p:sp>
      <p:sp>
        <p:nvSpPr>
          <p:cNvPr id="10" name="Google Shape;239;p41">
            <a:extLst>
              <a:ext uri="{FF2B5EF4-FFF2-40B4-BE49-F238E27FC236}">
                <a16:creationId xmlns:a16="http://schemas.microsoft.com/office/drawing/2014/main" id="{0612DFCD-E684-42BB-8FA5-82844A14ACAF}"/>
              </a:ext>
            </a:extLst>
          </p:cNvPr>
          <p:cNvSpPr/>
          <p:nvPr/>
        </p:nvSpPr>
        <p:spPr>
          <a:xfrm>
            <a:off x="1457623" y="1087243"/>
            <a:ext cx="6228754" cy="632429"/>
          </a:xfrm>
          <a:prstGeom prst="rect">
            <a:avLst/>
          </a:prstGeom>
          <a:solidFill>
            <a:schemeClr val="bg1">
              <a:lumMod val="95000"/>
            </a:schemeClr>
          </a:solidFill>
          <a:ln w="9525" cap="flat"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lvl="0"/>
            <a:r>
              <a:rPr lang="en" sz="1100" dirty="0">
                <a:solidFill>
                  <a:schemeClr val="accent3">
                    <a:lumMod val="75000"/>
                  </a:schemeClr>
                </a:solidFill>
                <a:latin typeface="Times New Roman" panose="02020603050405020304" pitchFamily="18" charset="0"/>
                <a:cs typeface="Times New Roman" panose="02020603050405020304" pitchFamily="18" charset="0"/>
              </a:rPr>
              <a:t>Table 8</a:t>
            </a:r>
            <a:r>
              <a:rPr lang="en" dirty="0">
                <a:solidFill>
                  <a:schemeClr val="accent3">
                    <a:lumMod val="75000"/>
                  </a:schemeClr>
                </a:solidFill>
                <a:latin typeface="Times New Roman" panose="02020603050405020304" pitchFamily="18" charset="0"/>
                <a:cs typeface="Times New Roman" panose="02020603050405020304" pitchFamily="18" charset="0"/>
              </a:rPr>
              <a:t>. </a:t>
            </a:r>
            <a:r>
              <a:rPr lang="en-US" sz="1100" dirty="0">
                <a:solidFill>
                  <a:schemeClr val="accent3">
                    <a:lumMod val="75000"/>
                  </a:schemeClr>
                </a:solidFill>
                <a:latin typeface="Times New Roman" panose="02020603050405020304" pitchFamily="18" charset="0"/>
                <a:cs typeface="Times New Roman" panose="02020603050405020304" pitchFamily="18" charset="0"/>
              </a:rPr>
              <a:t>Performance comparison of various models on test set utilizing the average and weighted ensemble method. Here, V, T, DF, and FF represent the best visual (VGG19), textual (m-</a:t>
            </a:r>
            <a:r>
              <a:rPr lang="en-US" sz="1100" dirty="0" err="1">
                <a:solidFill>
                  <a:schemeClr val="accent3">
                    <a:lumMod val="75000"/>
                  </a:schemeClr>
                </a:solidFill>
                <a:latin typeface="Times New Roman" panose="02020603050405020304" pitchFamily="18" charset="0"/>
                <a:cs typeface="Times New Roman" panose="02020603050405020304" pitchFamily="18" charset="0"/>
              </a:rPr>
              <a:t>distilBERT</a:t>
            </a:r>
            <a:r>
              <a:rPr lang="en-US" sz="1100" dirty="0">
                <a:solidFill>
                  <a:schemeClr val="accent3">
                    <a:lumMod val="75000"/>
                  </a:schemeClr>
                </a:solidFill>
                <a:latin typeface="Times New Roman" panose="02020603050405020304" pitchFamily="18" charset="0"/>
                <a:cs typeface="Times New Roman" panose="02020603050405020304" pitchFamily="18" charset="0"/>
              </a:rPr>
              <a:t>), decision fusion (VGG19 + m-</a:t>
            </a:r>
            <a:r>
              <a:rPr lang="en-US" sz="1100" dirty="0" err="1">
                <a:solidFill>
                  <a:schemeClr val="accent3">
                    <a:lumMod val="75000"/>
                  </a:schemeClr>
                </a:solidFill>
                <a:latin typeface="Times New Roman" panose="02020603050405020304" pitchFamily="18" charset="0"/>
                <a:cs typeface="Times New Roman" panose="02020603050405020304" pitchFamily="18" charset="0"/>
              </a:rPr>
              <a:t>distilBERT</a:t>
            </a:r>
            <a:r>
              <a:rPr lang="en-US" sz="1100" dirty="0">
                <a:solidFill>
                  <a:schemeClr val="accent3">
                    <a:lumMod val="75000"/>
                  </a:schemeClr>
                </a:solidFill>
                <a:latin typeface="Times New Roman" panose="02020603050405020304" pitchFamily="18" charset="0"/>
                <a:cs typeface="Times New Roman" panose="02020603050405020304" pitchFamily="18" charset="0"/>
              </a:rPr>
              <a:t>), and feature fusion (VGG19 + m-</a:t>
            </a:r>
            <a:r>
              <a:rPr lang="en-US" sz="1100" dirty="0" err="1">
                <a:solidFill>
                  <a:schemeClr val="accent3">
                    <a:lumMod val="75000"/>
                  </a:schemeClr>
                </a:solidFill>
                <a:latin typeface="Times New Roman" panose="02020603050405020304" pitchFamily="18" charset="0"/>
                <a:cs typeface="Times New Roman" panose="02020603050405020304" pitchFamily="18" charset="0"/>
              </a:rPr>
              <a:t>distilBERT</a:t>
            </a:r>
            <a:r>
              <a:rPr lang="en-US" sz="1100" dirty="0">
                <a:solidFill>
                  <a:schemeClr val="accent3">
                    <a:lumMod val="75000"/>
                  </a:schemeClr>
                </a:solidFill>
                <a:latin typeface="Times New Roman" panose="02020603050405020304" pitchFamily="18" charset="0"/>
                <a:cs typeface="Times New Roman" panose="02020603050405020304" pitchFamily="18" charset="0"/>
              </a:rPr>
              <a:t>) models respectively.</a:t>
            </a:r>
            <a:endParaRPr sz="1100"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F697DF5-BE29-2636-6BE6-E41DE685D691}"/>
              </a:ext>
            </a:extLst>
          </p:cNvPr>
          <p:cNvPicPr>
            <a:picLocks noChangeAspect="1"/>
          </p:cNvPicPr>
          <p:nvPr/>
        </p:nvPicPr>
        <p:blipFill>
          <a:blip r:embed="rId3"/>
          <a:stretch>
            <a:fillRect/>
          </a:stretch>
        </p:blipFill>
        <p:spPr>
          <a:xfrm>
            <a:off x="1164004" y="1741641"/>
            <a:ext cx="6557539" cy="3197309"/>
          </a:xfrm>
          <a:prstGeom prst="rect">
            <a:avLst/>
          </a:prstGeom>
        </p:spPr>
      </p:pic>
      <p:sp>
        <p:nvSpPr>
          <p:cNvPr id="8" name="Oval 7">
            <a:extLst>
              <a:ext uri="{FF2B5EF4-FFF2-40B4-BE49-F238E27FC236}">
                <a16:creationId xmlns:a16="http://schemas.microsoft.com/office/drawing/2014/main" id="{88608EB0-4A83-4CB2-BB47-0D324E221DA7}"/>
              </a:ext>
            </a:extLst>
          </p:cNvPr>
          <p:cNvSpPr/>
          <p:nvPr/>
        </p:nvSpPr>
        <p:spPr>
          <a:xfrm>
            <a:off x="5184128" y="4633592"/>
            <a:ext cx="546847" cy="172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C396749-9F03-45AC-937B-8CE29C21856A}"/>
              </a:ext>
            </a:extLst>
          </p:cNvPr>
          <p:cNvSpPr/>
          <p:nvPr/>
        </p:nvSpPr>
        <p:spPr>
          <a:xfrm>
            <a:off x="7086600" y="4597401"/>
            <a:ext cx="603735" cy="208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AE4162E-1C46-4F7F-9F75-2000784520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3004180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44"/>
          <p:cNvSpPr txBox="1">
            <a:spLocks noGrp="1"/>
          </p:cNvSpPr>
          <p:nvPr>
            <p:ph type="body" idx="1"/>
          </p:nvPr>
        </p:nvSpPr>
        <p:spPr>
          <a:xfrm>
            <a:off x="431950" y="876950"/>
            <a:ext cx="8292502" cy="3127783"/>
          </a:xfrm>
          <a:prstGeom prst="rect">
            <a:avLst/>
          </a:prstGeom>
        </p:spPr>
        <p:txBody>
          <a:bodyPr spcFirstLastPara="1" wrap="square" lIns="91425" tIns="91425" rIns="91425" bIns="91425" anchor="t" anchorCtr="0">
            <a:noAutofit/>
          </a:bodyPr>
          <a:lstStyle/>
          <a:p>
            <a:pPr marL="114300" lvl="0" indent="0">
              <a:buClr>
                <a:srgbClr val="000000"/>
              </a:buClr>
              <a:buNone/>
            </a:pPr>
            <a:r>
              <a:rPr lang="en-US" sz="2000" dirty="0">
                <a:solidFill>
                  <a:schemeClr val="tx1">
                    <a:lumMod val="75000"/>
                  </a:schemeClr>
                </a:solidFill>
                <a:latin typeface="Times New Roman"/>
                <a:ea typeface="Times New Roman"/>
                <a:cs typeface="Times New Roman"/>
                <a:sym typeface="Times New Roman"/>
              </a:rPr>
              <a:t>Insights,</a:t>
            </a:r>
          </a:p>
          <a:p>
            <a:pPr marL="114300" lvl="0" indent="0">
              <a:buClr>
                <a:srgbClr val="000000"/>
              </a:buClr>
              <a:buNone/>
            </a:pPr>
            <a:endParaRPr lang="en-US" sz="2000" dirty="0">
              <a:solidFill>
                <a:schemeClr val="tx1">
                  <a:lumMod val="75000"/>
                </a:schemeClr>
              </a:solidFill>
              <a:latin typeface="Times New Roman"/>
              <a:ea typeface="Times New Roman"/>
              <a:cs typeface="Times New Roman"/>
              <a:sym typeface="Times New Roman"/>
            </a:endParaRPr>
          </a:p>
          <a:p>
            <a:pPr lvl="0">
              <a:buClr>
                <a:srgbClr val="000000"/>
              </a:buClr>
              <a:buFont typeface="Wingdings" panose="05000000000000000000" pitchFamily="2" charset="2"/>
              <a:buChar char="Ø"/>
            </a:pPr>
            <a:r>
              <a:rPr lang="en-US" sz="2000" dirty="0">
                <a:solidFill>
                  <a:srgbClr val="7030A0"/>
                </a:solidFill>
                <a:latin typeface="Times New Roman"/>
                <a:ea typeface="Times New Roman"/>
                <a:cs typeface="Times New Roman"/>
                <a:sym typeface="Times New Roman"/>
              </a:rPr>
              <a:t>VGG19</a:t>
            </a:r>
            <a:r>
              <a:rPr lang="en-US" sz="2000" dirty="0">
                <a:solidFill>
                  <a:schemeClr val="tx2">
                    <a:lumMod val="10000"/>
                  </a:schemeClr>
                </a:solidFill>
                <a:latin typeface="Times New Roman"/>
                <a:ea typeface="Times New Roman"/>
                <a:cs typeface="Times New Roman"/>
                <a:sym typeface="Times New Roman"/>
              </a:rPr>
              <a:t> achieved the highest weighted f1-score among the visual models</a:t>
            </a:r>
          </a:p>
          <a:p>
            <a:pPr lvl="0">
              <a:buClr>
                <a:srgbClr val="000000"/>
              </a:buClr>
              <a:buFont typeface="Wingdings" panose="05000000000000000000" pitchFamily="2" charset="2"/>
              <a:buChar char="Ø"/>
            </a:pPr>
            <a:r>
              <a:rPr lang="en-US" sz="2000" dirty="0">
                <a:solidFill>
                  <a:srgbClr val="7030A0"/>
                </a:solidFill>
                <a:latin typeface="Times New Roman"/>
                <a:ea typeface="Times New Roman"/>
                <a:cs typeface="Times New Roman"/>
                <a:sym typeface="Times New Roman"/>
              </a:rPr>
              <a:t>m-</a:t>
            </a:r>
            <a:r>
              <a:rPr lang="en-US" sz="2000" dirty="0" err="1">
                <a:solidFill>
                  <a:srgbClr val="7030A0"/>
                </a:solidFill>
                <a:latin typeface="Times New Roman"/>
                <a:ea typeface="Times New Roman"/>
                <a:cs typeface="Times New Roman"/>
                <a:sym typeface="Times New Roman"/>
              </a:rPr>
              <a:t>distilBERT</a:t>
            </a:r>
            <a:r>
              <a:rPr lang="en-US" sz="2000" dirty="0">
                <a:solidFill>
                  <a:schemeClr val="tx2">
                    <a:lumMod val="10000"/>
                  </a:schemeClr>
                </a:solidFill>
                <a:latin typeface="Times New Roman"/>
                <a:ea typeface="Times New Roman"/>
                <a:cs typeface="Times New Roman"/>
                <a:sym typeface="Times New Roman"/>
              </a:rPr>
              <a:t> attained the maximum performance in textual models</a:t>
            </a:r>
          </a:p>
          <a:p>
            <a:pPr lvl="0">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A substantial increase in performance is observed when the visual and textual information is combined</a:t>
            </a:r>
          </a:p>
          <a:p>
            <a:pPr lvl="0">
              <a:buClr>
                <a:srgbClr val="000000"/>
              </a:buClr>
              <a:buFont typeface="Wingdings" panose="05000000000000000000" pitchFamily="2" charset="2"/>
              <a:buChar char="Ø"/>
            </a:pPr>
            <a:r>
              <a:rPr lang="en-US" sz="2000" dirty="0">
                <a:solidFill>
                  <a:srgbClr val="92D050"/>
                </a:solidFill>
                <a:latin typeface="Times New Roman"/>
                <a:ea typeface="Times New Roman"/>
                <a:cs typeface="Times New Roman"/>
                <a:sym typeface="Times New Roman"/>
              </a:rPr>
              <a:t>Average ensemble </a:t>
            </a:r>
            <a:r>
              <a:rPr lang="en-US" sz="2000" dirty="0">
                <a:solidFill>
                  <a:schemeClr val="tx2">
                    <a:lumMod val="10000"/>
                  </a:schemeClr>
                </a:solidFill>
                <a:latin typeface="Times New Roman"/>
                <a:ea typeface="Times New Roman"/>
                <a:cs typeface="Times New Roman"/>
                <a:sym typeface="Times New Roman"/>
              </a:rPr>
              <a:t>of the models did not provide any consistent outcomes.</a:t>
            </a:r>
          </a:p>
          <a:p>
            <a:pPr lvl="0">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The proposed weighted ensemble method outperformed all the models in both datasets (D1 and D2)</a:t>
            </a:r>
          </a:p>
          <a:p>
            <a:pPr marL="114300" lvl="0" indent="0">
              <a:buClr>
                <a:srgbClr val="000000"/>
              </a:buClr>
              <a:buNone/>
            </a:pPr>
            <a:endParaRPr lang="en-US" sz="2000" dirty="0">
              <a:solidFill>
                <a:schemeClr val="tx2">
                  <a:lumMod val="10000"/>
                </a:schemeClr>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sp>
        <p:nvSpPr>
          <p:cNvPr id="6" name="Google Shape;260;p44">
            <a:extLst>
              <a:ext uri="{FF2B5EF4-FFF2-40B4-BE49-F238E27FC236}">
                <a16:creationId xmlns:a16="http://schemas.microsoft.com/office/drawing/2014/main" id="{A988DA06-ED21-408E-A290-75A923DB2414}"/>
              </a:ext>
            </a:extLst>
          </p:cNvPr>
          <p:cNvSpPr txBox="1">
            <a:spLocks/>
          </p:cNvSpPr>
          <p:nvPr/>
        </p:nvSpPr>
        <p:spPr>
          <a:xfrm>
            <a:off x="431950" y="204550"/>
            <a:ext cx="5968200" cy="572700"/>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r>
              <a:rPr lang="en-US" b="1" dirty="0">
                <a:latin typeface="Proxima Nova"/>
                <a:ea typeface="Proxima Nova"/>
                <a:cs typeface="Proxima Nova"/>
                <a:sym typeface="Proxima Nova"/>
              </a:rPr>
              <a:t>Experiments and Results</a:t>
            </a:r>
          </a:p>
        </p:txBody>
      </p:sp>
      <p:sp>
        <p:nvSpPr>
          <p:cNvPr id="2" name="Rectangle 1">
            <a:extLst>
              <a:ext uri="{FF2B5EF4-FFF2-40B4-BE49-F238E27FC236}">
                <a16:creationId xmlns:a16="http://schemas.microsoft.com/office/drawing/2014/main" id="{212EEC9E-A8A2-C444-AF83-8AC66307D849}"/>
              </a:ext>
            </a:extLst>
          </p:cNvPr>
          <p:cNvSpPr/>
          <p:nvPr/>
        </p:nvSpPr>
        <p:spPr>
          <a:xfrm>
            <a:off x="1024467" y="4217383"/>
            <a:ext cx="7611534" cy="685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endParaRPr lang="en-US" sz="1400" dirty="0">
              <a:solidFill>
                <a:srgbClr val="00B050"/>
              </a:solidFill>
              <a:latin typeface="Times New Roman"/>
              <a:ea typeface="Times New Roman"/>
              <a:cs typeface="Times New Roman"/>
              <a:sym typeface="Times New Roman"/>
            </a:endParaRPr>
          </a:p>
          <a:p>
            <a:pPr marL="285750" indent="-285750">
              <a:buFont typeface="Wingdings" panose="05000000000000000000" pitchFamily="2" charset="2"/>
              <a:buChar char="ü"/>
            </a:pPr>
            <a:r>
              <a:rPr lang="en-US" sz="1400" dirty="0">
                <a:solidFill>
                  <a:srgbClr val="00B050"/>
                </a:solidFill>
                <a:latin typeface="Times New Roman"/>
                <a:ea typeface="Times New Roman"/>
                <a:cs typeface="Times New Roman"/>
                <a:sym typeface="Times New Roman"/>
              </a:rPr>
              <a:t>The proposed method’s ability to emphasize the model’s SoftMax predictions based on their prior results</a:t>
            </a:r>
          </a:p>
          <a:p>
            <a:pPr algn="ctr"/>
            <a:endParaRPr lang="en-US" dirty="0"/>
          </a:p>
        </p:txBody>
      </p:sp>
      <p:sp>
        <p:nvSpPr>
          <p:cNvPr id="3" name="Slide Number Placeholder 2">
            <a:extLst>
              <a:ext uri="{FF2B5EF4-FFF2-40B4-BE49-F238E27FC236}">
                <a16:creationId xmlns:a16="http://schemas.microsoft.com/office/drawing/2014/main" id="{5FE4AE35-3E04-4C93-A7D2-6B6DB5183D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255828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44"/>
          <p:cNvSpPr txBox="1">
            <a:spLocks noGrp="1"/>
          </p:cNvSpPr>
          <p:nvPr>
            <p:ph type="body" idx="1"/>
          </p:nvPr>
        </p:nvSpPr>
        <p:spPr>
          <a:xfrm>
            <a:off x="431950" y="876950"/>
            <a:ext cx="8292502" cy="460783"/>
          </a:xfrm>
          <a:prstGeom prst="rect">
            <a:avLst/>
          </a:prstGeom>
        </p:spPr>
        <p:txBody>
          <a:bodyPr spcFirstLastPara="1" wrap="square" lIns="91425" tIns="91425" rIns="91425" bIns="91425" anchor="t" anchorCtr="0">
            <a:noAutofit/>
          </a:bodyPr>
          <a:lstStyle/>
          <a:p>
            <a:pPr marL="114300" lvl="0" indent="0">
              <a:buClr>
                <a:srgbClr val="000000"/>
              </a:buClr>
              <a:buNone/>
            </a:pPr>
            <a:endParaRPr lang="en-US" sz="2000" dirty="0">
              <a:solidFill>
                <a:schemeClr val="tx1">
                  <a:lumMod val="75000"/>
                </a:schemeClr>
              </a:solidFill>
              <a:latin typeface="Times New Roman"/>
              <a:ea typeface="Times New Roman"/>
              <a:cs typeface="Times New Roman"/>
              <a:sym typeface="Times New Roman"/>
            </a:endParaRPr>
          </a:p>
          <a:p>
            <a:pPr marL="114300" lvl="0" indent="0">
              <a:buClr>
                <a:srgbClr val="000000"/>
              </a:buClr>
              <a:buNone/>
            </a:pPr>
            <a:endParaRPr lang="en-US" sz="2000" dirty="0">
              <a:solidFill>
                <a:schemeClr val="tx2">
                  <a:lumMod val="10000"/>
                </a:schemeClr>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sp>
        <p:nvSpPr>
          <p:cNvPr id="6" name="Google Shape;260;p44">
            <a:extLst>
              <a:ext uri="{FF2B5EF4-FFF2-40B4-BE49-F238E27FC236}">
                <a16:creationId xmlns:a16="http://schemas.microsoft.com/office/drawing/2014/main" id="{A988DA06-ED21-408E-A290-75A923DB2414}"/>
              </a:ext>
            </a:extLst>
          </p:cNvPr>
          <p:cNvSpPr txBox="1">
            <a:spLocks/>
          </p:cNvSpPr>
          <p:nvPr/>
        </p:nvSpPr>
        <p:spPr>
          <a:xfrm>
            <a:off x="431949" y="204550"/>
            <a:ext cx="8204051" cy="572700"/>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r>
              <a:rPr lang="en-US" b="1" dirty="0">
                <a:latin typeface="Proxima Nova"/>
                <a:ea typeface="Proxima Nova"/>
                <a:cs typeface="Proxima Nova"/>
                <a:sym typeface="Proxima Nova"/>
              </a:rPr>
              <a:t>Experiments and Results (</a:t>
            </a:r>
            <a:r>
              <a:rPr lang="en-US" b="1" dirty="0">
                <a:solidFill>
                  <a:schemeClr val="tx1">
                    <a:lumMod val="75000"/>
                  </a:schemeClr>
                </a:solidFill>
                <a:latin typeface="Proxima Nova"/>
                <a:ea typeface="Proxima Nova"/>
                <a:cs typeface="Proxima Nova"/>
                <a:sym typeface="Proxima Nova"/>
              </a:rPr>
              <a:t>Error Analysis</a:t>
            </a:r>
            <a:r>
              <a:rPr lang="en-US" b="1" dirty="0">
                <a:latin typeface="Proxima Nova"/>
                <a:ea typeface="Proxima Nova"/>
                <a:cs typeface="Proxima Nova"/>
                <a:sym typeface="Proxima Nova"/>
              </a:rPr>
              <a:t>)</a:t>
            </a:r>
          </a:p>
        </p:txBody>
      </p:sp>
      <p:pic>
        <p:nvPicPr>
          <p:cNvPr id="4" name="Picture 3">
            <a:extLst>
              <a:ext uri="{FF2B5EF4-FFF2-40B4-BE49-F238E27FC236}">
                <a16:creationId xmlns:a16="http://schemas.microsoft.com/office/drawing/2014/main" id="{B4B7847F-0C08-A923-731C-8224AA827B7F}"/>
              </a:ext>
            </a:extLst>
          </p:cNvPr>
          <p:cNvPicPr>
            <a:picLocks noChangeAspect="1"/>
          </p:cNvPicPr>
          <p:nvPr/>
        </p:nvPicPr>
        <p:blipFill>
          <a:blip r:embed="rId3"/>
          <a:stretch>
            <a:fillRect/>
          </a:stretch>
        </p:blipFill>
        <p:spPr>
          <a:xfrm>
            <a:off x="441678" y="816522"/>
            <a:ext cx="3708400" cy="3450028"/>
          </a:xfrm>
          <a:prstGeom prst="rect">
            <a:avLst/>
          </a:prstGeom>
        </p:spPr>
      </p:pic>
      <p:pic>
        <p:nvPicPr>
          <p:cNvPr id="7" name="Picture 6">
            <a:extLst>
              <a:ext uri="{FF2B5EF4-FFF2-40B4-BE49-F238E27FC236}">
                <a16:creationId xmlns:a16="http://schemas.microsoft.com/office/drawing/2014/main" id="{65C8923A-D19D-7F4B-6C21-E29D6A5A2B70}"/>
              </a:ext>
            </a:extLst>
          </p:cNvPr>
          <p:cNvPicPr>
            <a:picLocks noChangeAspect="1"/>
          </p:cNvPicPr>
          <p:nvPr/>
        </p:nvPicPr>
        <p:blipFill>
          <a:blip r:embed="rId4"/>
          <a:stretch>
            <a:fillRect/>
          </a:stretch>
        </p:blipFill>
        <p:spPr>
          <a:xfrm>
            <a:off x="4658077" y="876950"/>
            <a:ext cx="3937807" cy="3450028"/>
          </a:xfrm>
          <a:prstGeom prst="rect">
            <a:avLst/>
          </a:prstGeom>
        </p:spPr>
      </p:pic>
      <p:sp>
        <p:nvSpPr>
          <p:cNvPr id="8" name="Google Shape;239;p41">
            <a:extLst>
              <a:ext uri="{FF2B5EF4-FFF2-40B4-BE49-F238E27FC236}">
                <a16:creationId xmlns:a16="http://schemas.microsoft.com/office/drawing/2014/main" id="{BCD69B0B-5B9E-4386-8533-E79AB873FD2C}"/>
              </a:ext>
            </a:extLst>
          </p:cNvPr>
          <p:cNvSpPr/>
          <p:nvPr/>
        </p:nvSpPr>
        <p:spPr>
          <a:xfrm>
            <a:off x="627944" y="4465850"/>
            <a:ext cx="3708400" cy="473100"/>
          </a:xfrm>
          <a:prstGeom prst="rect">
            <a:avLst/>
          </a:prstGeom>
          <a:solidFill>
            <a:schemeClr val="bg1">
              <a:lumMod val="95000"/>
            </a:schemeClr>
          </a:solidFill>
          <a:ln w="9525" cap="flat"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lvl="0"/>
            <a:r>
              <a:rPr lang="en" dirty="0">
                <a:solidFill>
                  <a:schemeClr val="accent3">
                    <a:lumMod val="75000"/>
                  </a:schemeClr>
                </a:solidFill>
                <a:latin typeface="Times New Roman" panose="02020603050405020304" pitchFamily="18" charset="0"/>
                <a:cs typeface="Times New Roman" panose="02020603050405020304" pitchFamily="18" charset="0"/>
              </a:rPr>
              <a:t>Figure 6. </a:t>
            </a:r>
            <a:r>
              <a:rPr lang="en-US" dirty="0">
                <a:solidFill>
                  <a:schemeClr val="accent3">
                    <a:lumMod val="75000"/>
                  </a:schemeClr>
                </a:solidFill>
                <a:latin typeface="Times New Roman" panose="02020603050405020304" pitchFamily="18" charset="0"/>
                <a:cs typeface="Times New Roman" panose="02020603050405020304" pitchFamily="18" charset="0"/>
              </a:rPr>
              <a:t>Confusion matrices of different models developed for dataset-1 (D1)</a:t>
            </a:r>
            <a:r>
              <a:rPr lang="en" dirty="0">
                <a:solidFill>
                  <a:schemeClr val="accent3">
                    <a:lumMod val="75000"/>
                  </a:schemeClr>
                </a:solidFill>
                <a:latin typeface="Times New Roman" panose="02020603050405020304" pitchFamily="18" charset="0"/>
                <a:cs typeface="Times New Roman" panose="02020603050405020304" pitchFamily="18" charset="0"/>
              </a:rPr>
              <a:t>.</a:t>
            </a: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9" name="Google Shape;239;p41">
            <a:extLst>
              <a:ext uri="{FF2B5EF4-FFF2-40B4-BE49-F238E27FC236}">
                <a16:creationId xmlns:a16="http://schemas.microsoft.com/office/drawing/2014/main" id="{F3611298-53E8-F105-E117-D9ABE145C039}"/>
              </a:ext>
            </a:extLst>
          </p:cNvPr>
          <p:cNvSpPr/>
          <p:nvPr/>
        </p:nvSpPr>
        <p:spPr>
          <a:xfrm>
            <a:off x="4927600" y="4465850"/>
            <a:ext cx="3708400" cy="473100"/>
          </a:xfrm>
          <a:prstGeom prst="rect">
            <a:avLst/>
          </a:prstGeom>
          <a:solidFill>
            <a:schemeClr val="bg1">
              <a:lumMod val="95000"/>
            </a:schemeClr>
          </a:solidFill>
          <a:ln w="9525" cap="flat"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lvl="0"/>
            <a:r>
              <a:rPr lang="en" dirty="0">
                <a:solidFill>
                  <a:schemeClr val="accent3">
                    <a:lumMod val="75000"/>
                  </a:schemeClr>
                </a:solidFill>
                <a:latin typeface="Times New Roman" panose="02020603050405020304" pitchFamily="18" charset="0"/>
                <a:cs typeface="Times New Roman" panose="02020603050405020304" pitchFamily="18" charset="0"/>
              </a:rPr>
              <a:t>Figure 7. </a:t>
            </a:r>
            <a:r>
              <a:rPr lang="en-US" dirty="0">
                <a:solidFill>
                  <a:schemeClr val="accent3">
                    <a:lumMod val="75000"/>
                  </a:schemeClr>
                </a:solidFill>
                <a:latin typeface="Times New Roman" panose="02020603050405020304" pitchFamily="18" charset="0"/>
                <a:cs typeface="Times New Roman" panose="02020603050405020304" pitchFamily="18" charset="0"/>
              </a:rPr>
              <a:t>Confusion matrices of different models developed for dataset-1 (D2)</a:t>
            </a:r>
            <a:r>
              <a:rPr lang="en" dirty="0">
                <a:solidFill>
                  <a:schemeClr val="accent3">
                    <a:lumMod val="75000"/>
                  </a:schemeClr>
                </a:solidFill>
                <a:latin typeface="Times New Roman" panose="02020603050405020304" pitchFamily="18" charset="0"/>
                <a:cs typeface="Times New Roman" panose="02020603050405020304" pitchFamily="18" charset="0"/>
              </a:rPr>
              <a:t>.</a:t>
            </a: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AFE68F0-9A65-4DA8-B29B-627B83D29E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extLst>
      <p:ext uri="{BB962C8B-B14F-4D97-AF65-F5344CB8AC3E}">
        <p14:creationId xmlns:p14="http://schemas.microsoft.com/office/powerpoint/2010/main" val="4289496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7992383"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Experiments and Results (</a:t>
            </a:r>
            <a:r>
              <a:rPr lang="en-US" b="1" dirty="0">
                <a:solidFill>
                  <a:schemeClr val="tx1">
                    <a:lumMod val="75000"/>
                  </a:schemeClr>
                </a:solidFill>
                <a:latin typeface="Proxima Nova"/>
                <a:ea typeface="Proxima Nova"/>
                <a:cs typeface="Proxima Nova"/>
                <a:sym typeface="Proxima Nova"/>
              </a:rPr>
              <a:t>Error Analysis</a:t>
            </a:r>
            <a:r>
              <a:rPr lang="en-US" b="1" dirty="0">
                <a:latin typeface="Proxima Nova"/>
                <a:ea typeface="Proxima Nova"/>
                <a:cs typeface="Proxima Nova"/>
                <a:sym typeface="Proxima Nova"/>
              </a:rPr>
              <a:t>)</a:t>
            </a:r>
          </a:p>
        </p:txBody>
      </p:sp>
      <p:sp>
        <p:nvSpPr>
          <p:cNvPr id="261" name="Google Shape;261;p44"/>
          <p:cNvSpPr txBox="1">
            <a:spLocks noGrp="1"/>
          </p:cNvSpPr>
          <p:nvPr>
            <p:ph type="body" idx="1"/>
          </p:nvPr>
        </p:nvSpPr>
        <p:spPr>
          <a:xfrm>
            <a:off x="431950" y="876950"/>
            <a:ext cx="8292502" cy="4195200"/>
          </a:xfrm>
          <a:prstGeom prst="rect">
            <a:avLst/>
          </a:prstGeom>
        </p:spPr>
        <p:txBody>
          <a:bodyPr spcFirstLastPara="1" wrap="square" lIns="91425" tIns="91425" rIns="91425" bIns="91425" anchor="t" anchorCtr="0">
            <a:noAutofit/>
          </a:bodyPr>
          <a:lstStyle/>
          <a:p>
            <a:pPr marL="114300" lvl="0" indent="0">
              <a:buClr>
                <a:srgbClr val="000000"/>
              </a:buClr>
              <a:buNone/>
            </a:pPr>
            <a:r>
              <a:rPr lang="en-US" sz="2000" dirty="0">
                <a:solidFill>
                  <a:schemeClr val="tx1">
                    <a:lumMod val="75000"/>
                  </a:schemeClr>
                </a:solidFill>
                <a:latin typeface="Times New Roman"/>
                <a:ea typeface="Times New Roman"/>
                <a:cs typeface="Times New Roman"/>
                <a:sym typeface="Times New Roman"/>
              </a:rPr>
              <a:t>Findings</a:t>
            </a:r>
            <a:r>
              <a:rPr lang="en-US" sz="2000" dirty="0">
                <a:solidFill>
                  <a:srgbClr val="000000"/>
                </a:solidFill>
                <a:latin typeface="Times New Roman"/>
                <a:ea typeface="Times New Roman"/>
                <a:cs typeface="Times New Roman"/>
                <a:sym typeface="Times New Roman"/>
              </a:rPr>
              <a:t>,</a:t>
            </a:r>
          </a:p>
          <a:p>
            <a:pPr marL="114300" lvl="0" indent="0">
              <a:buClr>
                <a:srgbClr val="000000"/>
              </a:buClr>
              <a:buNone/>
            </a:pPr>
            <a:endParaRPr lang="en-US" sz="2000" dirty="0">
              <a:solidFill>
                <a:srgbClr val="000000"/>
              </a:solidFill>
              <a:latin typeface="Times New Roman"/>
              <a:ea typeface="Times New Roman"/>
              <a:cs typeface="Times New Roman"/>
              <a:sym typeface="Times New Roman"/>
            </a:endParaRPr>
          </a:p>
          <a:p>
            <a:pPr lvl="0">
              <a:buClr>
                <a:srgbClr val="000000"/>
              </a:buClr>
              <a:buFont typeface="Times New Roman"/>
              <a:buChar char="➔"/>
            </a:pPr>
            <a:r>
              <a:rPr lang="en-US" sz="2000" dirty="0">
                <a:solidFill>
                  <a:srgbClr val="000000"/>
                </a:solidFill>
                <a:latin typeface="Times New Roman"/>
                <a:ea typeface="Times New Roman"/>
                <a:cs typeface="Times New Roman"/>
                <a:sym typeface="Times New Roman"/>
              </a:rPr>
              <a:t>The error also indicates that the best visual model (i.e., VGG19) is more appropriate in identifying the offense and troll classes.</a:t>
            </a:r>
          </a:p>
          <a:p>
            <a:pPr marL="114300" lvl="0" indent="0">
              <a:buClr>
                <a:srgbClr val="000000"/>
              </a:buClr>
              <a:buNone/>
            </a:pPr>
            <a:endParaRPr lang="en-US" sz="2000" dirty="0">
              <a:solidFill>
                <a:srgbClr val="000000"/>
              </a:solidFill>
              <a:latin typeface="Times New Roman"/>
              <a:ea typeface="Times New Roman"/>
              <a:cs typeface="Times New Roman"/>
              <a:sym typeface="Times New Roman"/>
            </a:endParaRPr>
          </a:p>
          <a:p>
            <a:pPr lvl="0">
              <a:buClr>
                <a:srgbClr val="000000"/>
              </a:buClr>
              <a:buFont typeface="Times New Roman"/>
              <a:buChar char="➔"/>
            </a:pPr>
            <a:r>
              <a:rPr lang="en-US" sz="2000" dirty="0">
                <a:solidFill>
                  <a:srgbClr val="000000"/>
                </a:solidFill>
                <a:latin typeface="Times New Roman"/>
                <a:ea typeface="Times New Roman"/>
                <a:cs typeface="Times New Roman"/>
                <a:sym typeface="Times New Roman"/>
              </a:rPr>
              <a:t>There is a trade-off between individual class performance as when the error of one class decreased, the other’s class is increased.</a:t>
            </a:r>
          </a:p>
        </p:txBody>
      </p:sp>
      <p:sp>
        <p:nvSpPr>
          <p:cNvPr id="2" name="Slide Number Placeholder 1">
            <a:extLst>
              <a:ext uri="{FF2B5EF4-FFF2-40B4-BE49-F238E27FC236}">
                <a16:creationId xmlns:a16="http://schemas.microsoft.com/office/drawing/2014/main" id="{D09C8376-CC54-41C9-BBA2-D7C4DC98F3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extLst>
      <p:ext uri="{BB962C8B-B14F-4D97-AF65-F5344CB8AC3E}">
        <p14:creationId xmlns:p14="http://schemas.microsoft.com/office/powerpoint/2010/main" val="370251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Motivations</a:t>
            </a:r>
            <a:endParaRPr b="1">
              <a:latin typeface="Proxima Nova"/>
              <a:ea typeface="Proxima Nova"/>
              <a:cs typeface="Proxima Nova"/>
              <a:sym typeface="Proxima Nova"/>
            </a:endParaRPr>
          </a:p>
        </p:txBody>
      </p:sp>
      <p:sp>
        <p:nvSpPr>
          <p:cNvPr id="79" name="Google Shape;79;p16"/>
          <p:cNvSpPr txBox="1">
            <a:spLocks noGrp="1"/>
          </p:cNvSpPr>
          <p:nvPr>
            <p:ph type="body" idx="1"/>
          </p:nvPr>
        </p:nvSpPr>
        <p:spPr>
          <a:xfrm>
            <a:off x="431950" y="777250"/>
            <a:ext cx="8216100" cy="3914700"/>
          </a:xfrm>
          <a:prstGeom prst="rect">
            <a:avLst/>
          </a:prstGeom>
        </p:spPr>
        <p:txBody>
          <a:bodyPr spcFirstLastPara="1" wrap="square" lIns="91425" tIns="91425" rIns="91425" bIns="91425" anchor="t" anchorCtr="0">
            <a:noAutofit/>
          </a:bodyPr>
          <a:lstStyle/>
          <a:p>
            <a:pPr marL="0" lvl="0" indent="0" algn="just" rtl="0">
              <a:spcAft>
                <a:spcPts val="0"/>
              </a:spcAft>
              <a:buNone/>
            </a:pPr>
            <a:r>
              <a:rPr lang="en" sz="2000" dirty="0">
                <a:solidFill>
                  <a:srgbClr val="0000FF"/>
                </a:solidFill>
                <a:latin typeface="Times New Roman"/>
                <a:ea typeface="Times New Roman"/>
                <a:cs typeface="Times New Roman"/>
                <a:sym typeface="Times New Roman"/>
              </a:rPr>
              <a:t>Major motivations,</a:t>
            </a:r>
            <a:endParaRPr sz="2000" dirty="0">
              <a:solidFill>
                <a:srgbClr val="0000FF"/>
              </a:solidFill>
              <a:latin typeface="Times New Roman"/>
              <a:ea typeface="Times New Roman"/>
              <a:cs typeface="Times New Roman"/>
              <a:sym typeface="Times New Roman"/>
            </a:endParaRPr>
          </a:p>
          <a:p>
            <a:pPr marL="457200" lvl="0" indent="-342900" algn="just" rtl="0">
              <a:spcBef>
                <a:spcPts val="12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Less studies have performed yet to identify the </a:t>
            </a:r>
            <a:r>
              <a:rPr lang="en" sz="2000" b="1" dirty="0">
                <a:solidFill>
                  <a:srgbClr val="38761D"/>
                </a:solidFill>
                <a:latin typeface="Times New Roman"/>
                <a:ea typeface="Times New Roman"/>
                <a:cs typeface="Times New Roman"/>
                <a:sym typeface="Times New Roman"/>
              </a:rPr>
              <a:t>multimodal</a:t>
            </a:r>
            <a:r>
              <a:rPr lang="en" sz="2000" dirty="0">
                <a:solidFill>
                  <a:srgbClr val="000000"/>
                </a:solidFill>
                <a:latin typeface="Times New Roman"/>
                <a:ea typeface="Times New Roman"/>
                <a:cs typeface="Times New Roman"/>
                <a:sym typeface="Times New Roman"/>
              </a:rPr>
              <a:t> offensive content in </a:t>
            </a:r>
            <a:r>
              <a:rPr lang="en" sz="2000" b="1" dirty="0">
                <a:solidFill>
                  <a:srgbClr val="9900FF"/>
                </a:solidFill>
                <a:latin typeface="Times New Roman"/>
                <a:ea typeface="Times New Roman"/>
                <a:cs typeface="Times New Roman"/>
                <a:sym typeface="Times New Roman"/>
              </a:rPr>
              <a:t>multilingual</a:t>
            </a:r>
            <a:r>
              <a:rPr lang="en" sz="2000" dirty="0">
                <a:solidFill>
                  <a:srgbClr val="000000"/>
                </a:solidFill>
                <a:latin typeface="Times New Roman"/>
                <a:ea typeface="Times New Roman"/>
                <a:cs typeface="Times New Roman"/>
                <a:sym typeface="Times New Roman"/>
              </a:rPr>
              <a:t> scenario.</a:t>
            </a:r>
            <a:endParaRPr sz="2000" dirty="0">
              <a:solidFill>
                <a:srgbClr val="000000"/>
              </a:solidFill>
              <a:latin typeface="Times New Roman"/>
              <a:ea typeface="Times New Roman"/>
              <a:cs typeface="Times New Roman"/>
              <a:sym typeface="Times New Roman"/>
            </a:endParaRPr>
          </a:p>
          <a:p>
            <a:pPr marL="457200" lvl="0" indent="-342900" algn="just" rtl="0">
              <a:spcBef>
                <a:spcPts val="12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Such system is required to </a:t>
            </a:r>
            <a:r>
              <a:rPr lang="en" sz="2000" dirty="0">
                <a:solidFill>
                  <a:srgbClr val="00B0F0"/>
                </a:solidFill>
                <a:latin typeface="Times New Roman"/>
                <a:ea typeface="Times New Roman"/>
                <a:cs typeface="Times New Roman"/>
                <a:sym typeface="Times New Roman"/>
              </a:rPr>
              <a:t>ensure the quality of conversations </a:t>
            </a:r>
            <a:r>
              <a:rPr lang="en" sz="2000" dirty="0">
                <a:solidFill>
                  <a:srgbClr val="000000"/>
                </a:solidFill>
                <a:latin typeface="Times New Roman"/>
                <a:ea typeface="Times New Roman"/>
                <a:cs typeface="Times New Roman"/>
                <a:sym typeface="Times New Roman"/>
              </a:rPr>
              <a:t>and security in the social space.</a:t>
            </a:r>
            <a:endParaRPr sz="2000" dirty="0">
              <a:solidFill>
                <a:srgbClr val="000000"/>
              </a:solidFill>
              <a:latin typeface="Times New Roman"/>
              <a:ea typeface="Times New Roman"/>
              <a:cs typeface="Times New Roman"/>
              <a:sym typeface="Times New Roman"/>
            </a:endParaRPr>
          </a:p>
          <a:p>
            <a:pPr marL="457200" lvl="0" indent="-342900" algn="just" rtl="0">
              <a:spcBef>
                <a:spcPts val="12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If we able to detect offensive meme it will help our </a:t>
            </a:r>
            <a:r>
              <a:rPr lang="en" sz="2000" b="1" dirty="0">
                <a:solidFill>
                  <a:srgbClr val="FF00FF"/>
                </a:solidFill>
                <a:latin typeface="Times New Roman"/>
                <a:ea typeface="Times New Roman"/>
                <a:cs typeface="Times New Roman"/>
                <a:sym typeface="Times New Roman"/>
              </a:rPr>
              <a:t>law enforcement</a:t>
            </a:r>
            <a:r>
              <a:rPr lang="en" sz="2000" dirty="0">
                <a:solidFill>
                  <a:srgbClr val="000000"/>
                </a:solidFill>
                <a:latin typeface="Times New Roman"/>
                <a:ea typeface="Times New Roman"/>
                <a:cs typeface="Times New Roman"/>
                <a:sym typeface="Times New Roman"/>
              </a:rPr>
              <a:t> agencies.</a:t>
            </a:r>
            <a:endParaRPr sz="2000" dirty="0">
              <a:solidFill>
                <a:srgbClr val="000000"/>
              </a:solidFill>
              <a:latin typeface="Times New Roman"/>
              <a:ea typeface="Times New Roman"/>
              <a:cs typeface="Times New Roman"/>
              <a:sym typeface="Times New Roman"/>
            </a:endParaRPr>
          </a:p>
          <a:p>
            <a:pPr marL="0" lvl="0" indent="0" algn="just" rtl="0">
              <a:lnSpc>
                <a:spcPct val="95000"/>
              </a:lnSpc>
              <a:spcBef>
                <a:spcPts val="1200"/>
              </a:spcBef>
              <a:spcAft>
                <a:spcPts val="0"/>
              </a:spcAft>
              <a:buSzPts val="523"/>
              <a:buNone/>
            </a:pPr>
            <a:endParaRPr sz="945" dirty="0">
              <a:solidFill>
                <a:srgbClr val="C00000"/>
              </a:solidFill>
              <a:latin typeface="Times New Roman"/>
              <a:ea typeface="Times New Roman"/>
              <a:cs typeface="Times New Roman"/>
              <a:sym typeface="Times New Roman"/>
            </a:endParaRPr>
          </a:p>
          <a:p>
            <a:pPr marL="0" lvl="0" indent="0" algn="l" rtl="0">
              <a:lnSpc>
                <a:spcPct val="95000"/>
              </a:lnSpc>
              <a:spcBef>
                <a:spcPts val="600"/>
              </a:spcBef>
              <a:spcAft>
                <a:spcPts val="0"/>
              </a:spcAft>
              <a:buSzPts val="523"/>
              <a:buNone/>
            </a:pPr>
            <a:r>
              <a:rPr lang="en" sz="855" dirty="0">
                <a:solidFill>
                  <a:srgbClr val="000000"/>
                </a:solidFill>
                <a:latin typeface="Times New Roman"/>
                <a:ea typeface="Times New Roman"/>
                <a:cs typeface="Times New Roman"/>
                <a:sym typeface="Times New Roman"/>
              </a:rPr>
              <a:t> </a:t>
            </a:r>
            <a:endParaRPr sz="855" dirty="0">
              <a:solidFill>
                <a:srgbClr val="000000"/>
              </a:solidFill>
              <a:latin typeface="Times New Roman"/>
              <a:ea typeface="Times New Roman"/>
              <a:cs typeface="Times New Roman"/>
              <a:sym typeface="Times New Roman"/>
            </a:endParaRPr>
          </a:p>
          <a:p>
            <a:pPr marL="0" lvl="0" indent="0" algn="l" rtl="0">
              <a:lnSpc>
                <a:spcPct val="95000"/>
              </a:lnSpc>
              <a:spcBef>
                <a:spcPts val="1200"/>
              </a:spcBef>
              <a:spcAft>
                <a:spcPts val="1200"/>
              </a:spcAft>
              <a:buSzPts val="523"/>
              <a:buNone/>
            </a:pPr>
            <a:endParaRPr sz="855" dirty="0">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25414D5A-E275-424F-82FC-9670A44EBE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7992383"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Experiments and Results (</a:t>
            </a:r>
            <a:r>
              <a:rPr lang="en-US" b="1" dirty="0">
                <a:solidFill>
                  <a:schemeClr val="tx1">
                    <a:lumMod val="75000"/>
                  </a:schemeClr>
                </a:solidFill>
                <a:latin typeface="Proxima Nova"/>
                <a:ea typeface="Proxima Nova"/>
                <a:cs typeface="Proxima Nova"/>
                <a:sym typeface="Proxima Nova"/>
              </a:rPr>
              <a:t>Error Analysis</a:t>
            </a:r>
            <a:r>
              <a:rPr lang="en-US" b="1" dirty="0">
                <a:latin typeface="Proxima Nova"/>
                <a:ea typeface="Proxima Nova"/>
                <a:cs typeface="Proxima Nova"/>
                <a:sym typeface="Proxima Nova"/>
              </a:rPr>
              <a:t>)</a:t>
            </a:r>
          </a:p>
        </p:txBody>
      </p:sp>
      <p:pic>
        <p:nvPicPr>
          <p:cNvPr id="5" name="Picture 4">
            <a:extLst>
              <a:ext uri="{FF2B5EF4-FFF2-40B4-BE49-F238E27FC236}">
                <a16:creationId xmlns:a16="http://schemas.microsoft.com/office/drawing/2014/main" id="{300DF5BA-9E54-98F4-B5B1-0FAC46EEC99B}"/>
              </a:ext>
            </a:extLst>
          </p:cNvPr>
          <p:cNvPicPr>
            <a:picLocks noChangeAspect="1"/>
          </p:cNvPicPr>
          <p:nvPr/>
        </p:nvPicPr>
        <p:blipFill>
          <a:blip r:embed="rId3"/>
          <a:stretch>
            <a:fillRect/>
          </a:stretch>
        </p:blipFill>
        <p:spPr>
          <a:xfrm>
            <a:off x="716367" y="1216241"/>
            <a:ext cx="3557632" cy="2711017"/>
          </a:xfrm>
          <a:prstGeom prst="rect">
            <a:avLst/>
          </a:prstGeom>
        </p:spPr>
      </p:pic>
      <p:sp>
        <p:nvSpPr>
          <p:cNvPr id="6" name="Google Shape;239;p41">
            <a:extLst>
              <a:ext uri="{FF2B5EF4-FFF2-40B4-BE49-F238E27FC236}">
                <a16:creationId xmlns:a16="http://schemas.microsoft.com/office/drawing/2014/main" id="{8AA9FEC6-C718-518B-D94B-2E3C5887064E}"/>
              </a:ext>
            </a:extLst>
          </p:cNvPr>
          <p:cNvSpPr/>
          <p:nvPr/>
        </p:nvSpPr>
        <p:spPr>
          <a:xfrm>
            <a:off x="640983" y="4193319"/>
            <a:ext cx="8088150" cy="649614"/>
          </a:xfrm>
          <a:prstGeom prst="rect">
            <a:avLst/>
          </a:prstGeom>
          <a:solidFill>
            <a:schemeClr val="bg1">
              <a:lumMod val="95000"/>
            </a:schemeClr>
          </a:solidFill>
          <a:ln w="9525" cap="flat"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lvl="0"/>
            <a:r>
              <a:rPr lang="en" dirty="0">
                <a:solidFill>
                  <a:schemeClr val="accent3">
                    <a:lumMod val="75000"/>
                  </a:schemeClr>
                </a:solidFill>
                <a:latin typeface="Times New Roman" panose="02020603050405020304" pitchFamily="18" charset="0"/>
                <a:cs typeface="Times New Roman" panose="02020603050405020304" pitchFamily="18" charset="0"/>
              </a:rPr>
              <a:t>Figure 8. </a:t>
            </a:r>
            <a:r>
              <a:rPr lang="en-US" dirty="0">
                <a:solidFill>
                  <a:schemeClr val="accent3">
                    <a:lumMod val="75000"/>
                  </a:schemeClr>
                </a:solidFill>
                <a:latin typeface="Times New Roman" panose="02020603050405020304" pitchFamily="18" charset="0"/>
                <a:cs typeface="Times New Roman" panose="02020603050405020304" pitchFamily="18" charset="0"/>
              </a:rPr>
              <a:t>Few correctly and misclassified examples predicted by the proposed and other approaches on the dataset-1 (D1) and dataset-2 (D2). The symbol (✗) indicates an incorrect classification, and the symbol (✓) indicates a correct classification.</a:t>
            </a: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0AB9E98-6609-138E-8D5A-BBB86B9CF2C8}"/>
              </a:ext>
            </a:extLst>
          </p:cNvPr>
          <p:cNvPicPr>
            <a:picLocks noChangeAspect="1"/>
          </p:cNvPicPr>
          <p:nvPr/>
        </p:nvPicPr>
        <p:blipFill>
          <a:blip r:embed="rId4"/>
          <a:stretch>
            <a:fillRect/>
          </a:stretch>
        </p:blipFill>
        <p:spPr>
          <a:xfrm>
            <a:off x="4870003" y="1216241"/>
            <a:ext cx="3232597" cy="2771443"/>
          </a:xfrm>
          <a:prstGeom prst="rect">
            <a:avLst/>
          </a:prstGeom>
        </p:spPr>
      </p:pic>
      <p:sp>
        <p:nvSpPr>
          <p:cNvPr id="2" name="Slide Number Placeholder 1">
            <a:extLst>
              <a:ext uri="{FF2B5EF4-FFF2-40B4-BE49-F238E27FC236}">
                <a16:creationId xmlns:a16="http://schemas.microsoft.com/office/drawing/2014/main" id="{81BF0FA8-71D5-4887-BFA3-B184382E17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extLst>
      <p:ext uri="{BB962C8B-B14F-4D97-AF65-F5344CB8AC3E}">
        <p14:creationId xmlns:p14="http://schemas.microsoft.com/office/powerpoint/2010/main" val="2306620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7992383"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Experiments and Results </a:t>
            </a:r>
          </a:p>
        </p:txBody>
      </p:sp>
      <p:sp>
        <p:nvSpPr>
          <p:cNvPr id="2" name="Google Shape;261;p44">
            <a:extLst>
              <a:ext uri="{FF2B5EF4-FFF2-40B4-BE49-F238E27FC236}">
                <a16:creationId xmlns:a16="http://schemas.microsoft.com/office/drawing/2014/main" id="{913123F9-D1AA-4540-8FD5-BB80EAFEFC70}"/>
              </a:ext>
            </a:extLst>
          </p:cNvPr>
          <p:cNvSpPr txBox="1">
            <a:spLocks noGrp="1"/>
          </p:cNvSpPr>
          <p:nvPr>
            <p:ph type="body" idx="1"/>
          </p:nvPr>
        </p:nvSpPr>
        <p:spPr>
          <a:xfrm>
            <a:off x="431950" y="876950"/>
            <a:ext cx="8292502" cy="3898250"/>
          </a:xfrm>
          <a:prstGeom prst="rect">
            <a:avLst/>
          </a:prstGeom>
        </p:spPr>
        <p:txBody>
          <a:bodyPr spcFirstLastPara="1" wrap="square" lIns="91425" tIns="91425" rIns="91425" bIns="91425" anchor="t" anchorCtr="0">
            <a:noAutofit/>
          </a:bodyPr>
          <a:lstStyle/>
          <a:p>
            <a:pPr marL="114300" lvl="0" indent="0">
              <a:buClr>
                <a:srgbClr val="000000"/>
              </a:buClr>
              <a:buNone/>
            </a:pPr>
            <a:r>
              <a:rPr lang="en-US" sz="2000" dirty="0">
                <a:solidFill>
                  <a:schemeClr val="tx1">
                    <a:lumMod val="75000"/>
                  </a:schemeClr>
                </a:solidFill>
                <a:latin typeface="Times New Roman"/>
                <a:ea typeface="Times New Roman"/>
                <a:cs typeface="Times New Roman"/>
                <a:sym typeface="Times New Roman"/>
              </a:rPr>
              <a:t>Findings,</a:t>
            </a:r>
          </a:p>
          <a:p>
            <a:pPr marL="114300" lvl="0" indent="0">
              <a:buClr>
                <a:srgbClr val="000000"/>
              </a:buClr>
              <a:buNone/>
            </a:pPr>
            <a:endParaRPr lang="en-US" sz="2000" dirty="0">
              <a:solidFill>
                <a:schemeClr val="tx1">
                  <a:lumMod val="75000"/>
                </a:schemeClr>
              </a:solidFill>
              <a:latin typeface="Times New Roman"/>
              <a:ea typeface="Times New Roman"/>
              <a:cs typeface="Times New Roman"/>
              <a:sym typeface="Times New Roman"/>
            </a:endParaRPr>
          </a:p>
          <a:p>
            <a:pPr lvl="0">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Quantitative analysis revealed that the model’s performance becomes </a:t>
            </a:r>
            <a:r>
              <a:rPr lang="en-US" sz="2000" dirty="0">
                <a:solidFill>
                  <a:srgbClr val="00B050"/>
                </a:solidFill>
                <a:latin typeface="Times New Roman"/>
                <a:ea typeface="Times New Roman"/>
                <a:cs typeface="Times New Roman"/>
                <a:sym typeface="Times New Roman"/>
              </a:rPr>
              <a:t>biased towards </a:t>
            </a:r>
            <a:r>
              <a:rPr lang="en-US" sz="2000" dirty="0">
                <a:solidFill>
                  <a:schemeClr val="tx2">
                    <a:lumMod val="10000"/>
                  </a:schemeClr>
                </a:solidFill>
                <a:latin typeface="Times New Roman"/>
                <a:ea typeface="Times New Roman"/>
                <a:cs typeface="Times New Roman"/>
                <a:sym typeface="Times New Roman"/>
              </a:rPr>
              <a:t>a particular class (i.e., not-offense/not-troll)</a:t>
            </a:r>
          </a:p>
          <a:p>
            <a:pPr lvl="0">
              <a:buClr>
                <a:srgbClr val="000000"/>
              </a:buClr>
              <a:buFont typeface="Wingdings" panose="05000000000000000000" pitchFamily="2" charset="2"/>
              <a:buChar char="Ø"/>
            </a:pPr>
            <a:endParaRPr lang="en-US" sz="2000" dirty="0">
              <a:solidFill>
                <a:schemeClr val="tx2">
                  <a:lumMod val="10000"/>
                </a:schemeClr>
              </a:solidFill>
              <a:latin typeface="Times New Roman"/>
              <a:ea typeface="Times New Roman"/>
              <a:cs typeface="Times New Roman"/>
              <a:sym typeface="Times New Roman"/>
            </a:endParaRPr>
          </a:p>
          <a:p>
            <a:pPr lvl="0">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The possible reason for this incongruity might be due to </a:t>
            </a:r>
          </a:p>
          <a:p>
            <a:pPr marL="114300" lvl="0" indent="0">
              <a:buClr>
                <a:srgbClr val="000000"/>
              </a:buClr>
              <a:buNone/>
            </a:pPr>
            <a:endParaRPr lang="en-US" sz="2000" dirty="0">
              <a:solidFill>
                <a:schemeClr val="tx2">
                  <a:lumMod val="10000"/>
                </a:schemeClr>
              </a:solidFill>
              <a:latin typeface="Times New Roman"/>
              <a:ea typeface="Times New Roman"/>
              <a:cs typeface="Times New Roman"/>
              <a:sym typeface="Times New Roman"/>
            </a:endParaRPr>
          </a:p>
          <a:p>
            <a:pPr lvl="1">
              <a:buClr>
                <a:srgbClr val="000000"/>
              </a:buClr>
              <a:buFont typeface="Wingdings" panose="05000000000000000000" pitchFamily="2" charset="2"/>
              <a:buChar char="Ø"/>
            </a:pPr>
            <a:r>
              <a:rPr lang="en-US" sz="1600" dirty="0">
                <a:solidFill>
                  <a:schemeClr val="tx2">
                    <a:lumMod val="10000"/>
                  </a:schemeClr>
                </a:solidFill>
                <a:latin typeface="Times New Roman"/>
                <a:ea typeface="Times New Roman"/>
                <a:cs typeface="Times New Roman"/>
                <a:sym typeface="Times New Roman"/>
              </a:rPr>
              <a:t>The extensive appearance of some strong words such as </a:t>
            </a:r>
            <a:r>
              <a:rPr lang="en-US" sz="1600" dirty="0">
                <a:solidFill>
                  <a:srgbClr val="00B050"/>
                </a:solidFill>
                <a:latin typeface="Times New Roman"/>
                <a:ea typeface="Times New Roman"/>
                <a:cs typeface="Times New Roman"/>
                <a:sym typeface="Times New Roman"/>
              </a:rPr>
              <a:t>“Trump”, “Hilary”, “Bernie”, “Communist”, “</a:t>
            </a:r>
            <a:r>
              <a:rPr lang="en-US" sz="1600" dirty="0" err="1">
                <a:solidFill>
                  <a:srgbClr val="00B050"/>
                </a:solidFill>
                <a:latin typeface="Times New Roman"/>
                <a:ea typeface="Times New Roman"/>
                <a:cs typeface="Times New Roman"/>
                <a:sym typeface="Times New Roman"/>
              </a:rPr>
              <a:t>Amala</a:t>
            </a:r>
            <a:r>
              <a:rPr lang="en-US" sz="1600" dirty="0">
                <a:solidFill>
                  <a:srgbClr val="00B050"/>
                </a:solidFill>
                <a:latin typeface="Times New Roman"/>
                <a:ea typeface="Times New Roman"/>
                <a:cs typeface="Times New Roman"/>
                <a:sym typeface="Times New Roman"/>
              </a:rPr>
              <a:t>”, “</a:t>
            </a:r>
            <a:r>
              <a:rPr lang="en-US" sz="1600" dirty="0" err="1">
                <a:solidFill>
                  <a:srgbClr val="00B050"/>
                </a:solidFill>
                <a:latin typeface="Times New Roman"/>
                <a:ea typeface="Times New Roman"/>
                <a:cs typeface="Times New Roman"/>
                <a:sym typeface="Times New Roman"/>
              </a:rPr>
              <a:t>Sayessha</a:t>
            </a:r>
            <a:r>
              <a:rPr lang="en-US" sz="1600" dirty="0">
                <a:solidFill>
                  <a:srgbClr val="00B050"/>
                </a:solidFill>
                <a:latin typeface="Times New Roman"/>
                <a:ea typeface="Times New Roman"/>
                <a:cs typeface="Times New Roman"/>
                <a:sym typeface="Times New Roman"/>
              </a:rPr>
              <a:t>”, “boys”, “girls”, and “Anna” </a:t>
            </a:r>
            <a:r>
              <a:rPr lang="en-US" sz="1600" dirty="0">
                <a:solidFill>
                  <a:schemeClr val="tx2">
                    <a:lumMod val="10000"/>
                  </a:schemeClr>
                </a:solidFill>
                <a:latin typeface="Times New Roman"/>
                <a:ea typeface="Times New Roman"/>
                <a:cs typeface="Times New Roman"/>
                <a:sym typeface="Times New Roman"/>
              </a:rPr>
              <a:t>respectively in the textual content of the offense/not-offense and troll/not-troll classes of memes.</a:t>
            </a:r>
          </a:p>
          <a:p>
            <a:pPr lvl="1">
              <a:buClr>
                <a:srgbClr val="000000"/>
              </a:buClr>
              <a:buFont typeface="Wingdings" panose="05000000000000000000" pitchFamily="2" charset="2"/>
              <a:buChar char="Ø"/>
            </a:pPr>
            <a:endParaRPr lang="en-US" sz="1600" dirty="0">
              <a:solidFill>
                <a:schemeClr val="tx2">
                  <a:lumMod val="10000"/>
                </a:schemeClr>
              </a:solidFill>
              <a:latin typeface="Times New Roman"/>
              <a:ea typeface="Times New Roman"/>
              <a:cs typeface="Times New Roman"/>
              <a:sym typeface="Times New Roman"/>
            </a:endParaRPr>
          </a:p>
          <a:p>
            <a:pPr lvl="0">
              <a:buClr>
                <a:srgbClr val="000000"/>
              </a:buClr>
              <a:buFont typeface="Wingdings" panose="05000000000000000000" pitchFamily="2" charset="2"/>
              <a:buChar char="Ø"/>
            </a:pPr>
            <a:endParaRPr lang="en-US" sz="2000" dirty="0">
              <a:solidFill>
                <a:schemeClr val="tx2">
                  <a:lumMod val="10000"/>
                </a:schemeClr>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00904B26-6477-48E0-9925-431D483895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Tree>
    <p:extLst>
      <p:ext uri="{BB962C8B-B14F-4D97-AF65-F5344CB8AC3E}">
        <p14:creationId xmlns:p14="http://schemas.microsoft.com/office/powerpoint/2010/main" val="3569276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7992383"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Experiments and Results </a:t>
            </a:r>
          </a:p>
        </p:txBody>
      </p:sp>
      <p:sp>
        <p:nvSpPr>
          <p:cNvPr id="2" name="Google Shape;261;p44">
            <a:extLst>
              <a:ext uri="{FF2B5EF4-FFF2-40B4-BE49-F238E27FC236}">
                <a16:creationId xmlns:a16="http://schemas.microsoft.com/office/drawing/2014/main" id="{913123F9-D1AA-4540-8FD5-BB80EAFEFC70}"/>
              </a:ext>
            </a:extLst>
          </p:cNvPr>
          <p:cNvSpPr txBox="1">
            <a:spLocks noGrp="1"/>
          </p:cNvSpPr>
          <p:nvPr>
            <p:ph type="body" idx="1"/>
          </p:nvPr>
        </p:nvSpPr>
        <p:spPr>
          <a:xfrm>
            <a:off x="431950" y="876950"/>
            <a:ext cx="8292502" cy="3898250"/>
          </a:xfrm>
          <a:prstGeom prst="rect">
            <a:avLst/>
          </a:prstGeom>
        </p:spPr>
        <p:txBody>
          <a:bodyPr spcFirstLastPara="1" wrap="square" lIns="91425" tIns="91425" rIns="91425" bIns="91425" anchor="t" anchorCtr="0">
            <a:noAutofit/>
          </a:bodyPr>
          <a:lstStyle/>
          <a:p>
            <a:pPr marL="114300" lvl="0" indent="0">
              <a:buClr>
                <a:srgbClr val="000000"/>
              </a:buClr>
              <a:buNone/>
            </a:pPr>
            <a:r>
              <a:rPr lang="en-US" sz="2000" dirty="0">
                <a:solidFill>
                  <a:schemeClr val="tx1">
                    <a:lumMod val="75000"/>
                  </a:schemeClr>
                </a:solidFill>
                <a:latin typeface="Times New Roman"/>
                <a:ea typeface="Times New Roman"/>
                <a:cs typeface="Times New Roman"/>
                <a:sym typeface="Times New Roman"/>
              </a:rPr>
              <a:t>Findings,</a:t>
            </a:r>
          </a:p>
          <a:p>
            <a:pPr marL="114300" lvl="0" indent="0">
              <a:buClr>
                <a:srgbClr val="000000"/>
              </a:buClr>
              <a:buNone/>
            </a:pPr>
            <a:endParaRPr lang="en-US" sz="2000" dirty="0">
              <a:solidFill>
                <a:schemeClr val="tx1">
                  <a:lumMod val="75000"/>
                </a:schemeClr>
              </a:solidFill>
              <a:latin typeface="Times New Roman"/>
              <a:ea typeface="Times New Roman"/>
              <a:cs typeface="Times New Roman"/>
              <a:sym typeface="Times New Roman"/>
            </a:endParaRPr>
          </a:p>
          <a:p>
            <a:pPr>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In dataset-1, some world-famous person faces frequently appeared in the memes of both classes.  </a:t>
            </a:r>
          </a:p>
          <a:p>
            <a:pPr>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Dataset-2 also has plenty of memes with common person faces (i.e., south Indian actors) in troll and not-troll classes.</a:t>
            </a:r>
          </a:p>
          <a:p>
            <a:pPr>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The presence of these consistent visual and textual features made it arduous for the models to differentiate the appropriate class.</a:t>
            </a:r>
          </a:p>
          <a:p>
            <a:pPr lvl="1">
              <a:buClr>
                <a:srgbClr val="000000"/>
              </a:buClr>
              <a:buFont typeface="Wingdings" panose="05000000000000000000" pitchFamily="2" charset="2"/>
              <a:buChar char="Ø"/>
            </a:pPr>
            <a:endParaRPr lang="en-US" sz="1600" dirty="0">
              <a:solidFill>
                <a:schemeClr val="tx2">
                  <a:lumMod val="10000"/>
                </a:schemeClr>
              </a:solidFill>
              <a:latin typeface="Times New Roman"/>
              <a:ea typeface="Times New Roman"/>
              <a:cs typeface="Times New Roman"/>
              <a:sym typeface="Times New Roman"/>
            </a:endParaRPr>
          </a:p>
          <a:p>
            <a:pPr lvl="0">
              <a:buClr>
                <a:srgbClr val="000000"/>
              </a:buClr>
              <a:buFont typeface="Wingdings" panose="05000000000000000000" pitchFamily="2" charset="2"/>
              <a:buChar char="Ø"/>
            </a:pPr>
            <a:endParaRPr lang="en-US" sz="2000" dirty="0">
              <a:solidFill>
                <a:schemeClr val="tx2">
                  <a:lumMod val="10000"/>
                </a:schemeClr>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E70F182-3112-4C28-934D-C05839908C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extLst>
      <p:ext uri="{BB962C8B-B14F-4D97-AF65-F5344CB8AC3E}">
        <p14:creationId xmlns:p14="http://schemas.microsoft.com/office/powerpoint/2010/main" val="3514051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7992383"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Experiments and Results </a:t>
            </a:r>
          </a:p>
        </p:txBody>
      </p:sp>
      <p:sp>
        <p:nvSpPr>
          <p:cNvPr id="2" name="Google Shape;261;p44">
            <a:extLst>
              <a:ext uri="{FF2B5EF4-FFF2-40B4-BE49-F238E27FC236}">
                <a16:creationId xmlns:a16="http://schemas.microsoft.com/office/drawing/2014/main" id="{913123F9-D1AA-4540-8FD5-BB80EAFEFC70}"/>
              </a:ext>
            </a:extLst>
          </p:cNvPr>
          <p:cNvSpPr txBox="1">
            <a:spLocks noGrp="1"/>
          </p:cNvSpPr>
          <p:nvPr>
            <p:ph type="body" idx="1"/>
          </p:nvPr>
        </p:nvSpPr>
        <p:spPr>
          <a:xfrm>
            <a:off x="431950" y="876950"/>
            <a:ext cx="8292502" cy="572700"/>
          </a:xfrm>
          <a:prstGeom prst="rect">
            <a:avLst/>
          </a:prstGeom>
        </p:spPr>
        <p:txBody>
          <a:bodyPr spcFirstLastPara="1" wrap="square" lIns="91425" tIns="91425" rIns="91425" bIns="91425" anchor="t" anchorCtr="0">
            <a:noAutofit/>
          </a:bodyPr>
          <a:lstStyle/>
          <a:p>
            <a:pPr marL="114300" lvl="0" indent="0">
              <a:buClr>
                <a:srgbClr val="000000"/>
              </a:buClr>
              <a:buNone/>
            </a:pPr>
            <a:r>
              <a:rPr lang="en-US" sz="2000" dirty="0">
                <a:solidFill>
                  <a:schemeClr val="tx1">
                    <a:lumMod val="75000"/>
                  </a:schemeClr>
                </a:solidFill>
                <a:latin typeface="Times New Roman"/>
                <a:ea typeface="Times New Roman"/>
                <a:cs typeface="Times New Roman"/>
                <a:sym typeface="Times New Roman"/>
              </a:rPr>
              <a:t>Other factors for performance degradation,</a:t>
            </a:r>
            <a:endParaRPr lang="en-US" sz="1600" dirty="0">
              <a:solidFill>
                <a:schemeClr val="tx2">
                  <a:lumMod val="10000"/>
                </a:schemeClr>
              </a:solidFill>
              <a:latin typeface="Times New Roman"/>
              <a:ea typeface="Times New Roman"/>
              <a:cs typeface="Times New Roman"/>
              <a:sym typeface="Times New Roman"/>
            </a:endParaRPr>
          </a:p>
          <a:p>
            <a:pPr lvl="0">
              <a:buClr>
                <a:srgbClr val="000000"/>
              </a:buClr>
              <a:buFont typeface="Wingdings" panose="05000000000000000000" pitchFamily="2" charset="2"/>
              <a:buChar char="Ø"/>
            </a:pPr>
            <a:endParaRPr lang="en-US" sz="2000" dirty="0">
              <a:solidFill>
                <a:schemeClr val="tx2">
                  <a:lumMod val="10000"/>
                </a:schemeClr>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pic>
        <p:nvPicPr>
          <p:cNvPr id="4" name="Picture 3">
            <a:extLst>
              <a:ext uri="{FF2B5EF4-FFF2-40B4-BE49-F238E27FC236}">
                <a16:creationId xmlns:a16="http://schemas.microsoft.com/office/drawing/2014/main" id="{44A33EB4-8995-44A6-59B4-BD23802E76C6}"/>
              </a:ext>
            </a:extLst>
          </p:cNvPr>
          <p:cNvPicPr>
            <a:picLocks noChangeAspect="1"/>
          </p:cNvPicPr>
          <p:nvPr/>
        </p:nvPicPr>
        <p:blipFill>
          <a:blip r:embed="rId3"/>
          <a:stretch>
            <a:fillRect/>
          </a:stretch>
        </p:blipFill>
        <p:spPr>
          <a:xfrm>
            <a:off x="2476549" y="1475565"/>
            <a:ext cx="3903182" cy="2790985"/>
          </a:xfrm>
          <a:prstGeom prst="rect">
            <a:avLst/>
          </a:prstGeom>
        </p:spPr>
      </p:pic>
      <p:sp>
        <p:nvSpPr>
          <p:cNvPr id="5" name="Google Shape;239;p41">
            <a:extLst>
              <a:ext uri="{FF2B5EF4-FFF2-40B4-BE49-F238E27FC236}">
                <a16:creationId xmlns:a16="http://schemas.microsoft.com/office/drawing/2014/main" id="{0C2C90DE-C5D0-AA42-921A-A0E82C4B6918}"/>
              </a:ext>
            </a:extLst>
          </p:cNvPr>
          <p:cNvSpPr/>
          <p:nvPr/>
        </p:nvSpPr>
        <p:spPr>
          <a:xfrm>
            <a:off x="1733183" y="4266550"/>
            <a:ext cx="5929150" cy="649614"/>
          </a:xfrm>
          <a:prstGeom prst="rect">
            <a:avLst/>
          </a:prstGeom>
          <a:solidFill>
            <a:schemeClr val="bg1">
              <a:lumMod val="95000"/>
            </a:schemeClr>
          </a:solidFill>
          <a:ln w="9525" cap="flat"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lvl="0"/>
            <a:r>
              <a:rPr lang="en" dirty="0">
                <a:solidFill>
                  <a:schemeClr val="accent3">
                    <a:lumMod val="75000"/>
                  </a:schemeClr>
                </a:solidFill>
                <a:latin typeface="Times New Roman" panose="02020603050405020304" pitchFamily="18" charset="0"/>
                <a:cs typeface="Times New Roman" panose="02020603050405020304" pitchFamily="18" charset="0"/>
              </a:rPr>
              <a:t>Figure 9. </a:t>
            </a:r>
            <a:r>
              <a:rPr lang="en-US" dirty="0">
                <a:solidFill>
                  <a:schemeClr val="accent3">
                    <a:lumMod val="75000"/>
                  </a:schemeClr>
                </a:solidFill>
                <a:latin typeface="Times New Roman" panose="02020603050405020304" pitchFamily="18" charset="0"/>
                <a:cs typeface="Times New Roman" panose="02020603050405020304" pitchFamily="18" charset="0"/>
              </a:rPr>
              <a:t>Few ambiguous and complicated memes from D1 and D2 illustrating why models failed to detect the actual label of memes</a:t>
            </a: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40519FF-6433-42B6-A2E2-415F84AF1D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extLst>
      <p:ext uri="{BB962C8B-B14F-4D97-AF65-F5344CB8AC3E}">
        <p14:creationId xmlns:p14="http://schemas.microsoft.com/office/powerpoint/2010/main" val="1363578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7992383"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Experiments and Results </a:t>
            </a:r>
          </a:p>
        </p:txBody>
      </p:sp>
      <p:sp>
        <p:nvSpPr>
          <p:cNvPr id="2" name="Google Shape;261;p44">
            <a:extLst>
              <a:ext uri="{FF2B5EF4-FFF2-40B4-BE49-F238E27FC236}">
                <a16:creationId xmlns:a16="http://schemas.microsoft.com/office/drawing/2014/main" id="{913123F9-D1AA-4540-8FD5-BB80EAFEFC70}"/>
              </a:ext>
            </a:extLst>
          </p:cNvPr>
          <p:cNvSpPr txBox="1">
            <a:spLocks noGrp="1"/>
          </p:cNvSpPr>
          <p:nvPr>
            <p:ph type="body" idx="1"/>
          </p:nvPr>
        </p:nvSpPr>
        <p:spPr>
          <a:xfrm>
            <a:off x="431950" y="876950"/>
            <a:ext cx="8292502" cy="3898250"/>
          </a:xfrm>
          <a:prstGeom prst="rect">
            <a:avLst/>
          </a:prstGeom>
        </p:spPr>
        <p:txBody>
          <a:bodyPr spcFirstLastPara="1" wrap="square" lIns="91425" tIns="91425" rIns="91425" bIns="91425" anchor="t" anchorCtr="0">
            <a:noAutofit/>
          </a:bodyPr>
          <a:lstStyle/>
          <a:p>
            <a:pPr marL="114300" lvl="0" indent="0">
              <a:buClr>
                <a:srgbClr val="000000"/>
              </a:buClr>
              <a:buNone/>
            </a:pPr>
            <a:r>
              <a:rPr lang="en-US" sz="2000" dirty="0">
                <a:solidFill>
                  <a:schemeClr val="tx1">
                    <a:lumMod val="75000"/>
                  </a:schemeClr>
                </a:solidFill>
                <a:latin typeface="Times New Roman"/>
                <a:ea typeface="Times New Roman"/>
                <a:cs typeface="Times New Roman"/>
                <a:sym typeface="Times New Roman"/>
              </a:rPr>
              <a:t>Cross domain Transfer</a:t>
            </a:r>
          </a:p>
          <a:p>
            <a:pPr marL="114300" lvl="0" indent="0">
              <a:buClr>
                <a:srgbClr val="000000"/>
              </a:buClr>
              <a:buNone/>
            </a:pPr>
            <a:endParaRPr lang="en-US" sz="2000" dirty="0">
              <a:solidFill>
                <a:schemeClr val="tx1">
                  <a:lumMod val="75000"/>
                </a:schemeClr>
              </a:solidFill>
              <a:latin typeface="Times New Roman"/>
              <a:ea typeface="Times New Roman"/>
              <a:cs typeface="Times New Roman"/>
              <a:sym typeface="Times New Roman"/>
            </a:endParaRPr>
          </a:p>
          <a:p>
            <a:pPr lvl="0">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Aims at </a:t>
            </a:r>
            <a:r>
              <a:rPr lang="en-US" sz="2000" dirty="0">
                <a:solidFill>
                  <a:srgbClr val="00B050"/>
                </a:solidFill>
                <a:latin typeface="Times New Roman"/>
                <a:ea typeface="Times New Roman"/>
                <a:cs typeface="Times New Roman"/>
                <a:sym typeface="Times New Roman"/>
              </a:rPr>
              <a:t>leveraging knowledge </a:t>
            </a:r>
            <a:r>
              <a:rPr lang="en-US" sz="2000" dirty="0">
                <a:solidFill>
                  <a:schemeClr val="tx2">
                    <a:lumMod val="10000"/>
                  </a:schemeClr>
                </a:solidFill>
                <a:latin typeface="Times New Roman"/>
                <a:ea typeface="Times New Roman"/>
                <a:cs typeface="Times New Roman"/>
                <a:sym typeface="Times New Roman"/>
              </a:rPr>
              <a:t>obtained from a source domain to train a high-performance learner for offense detection on a target domain</a:t>
            </a:r>
          </a:p>
          <a:p>
            <a:pPr lvl="0">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Tries to investigate that what extent one dataset performance can benefit from another dataset</a:t>
            </a:r>
          </a:p>
          <a:p>
            <a:pPr lvl="0">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Can be done in both </a:t>
            </a:r>
            <a:r>
              <a:rPr lang="en-US" sz="2000" dirty="0">
                <a:solidFill>
                  <a:srgbClr val="0070C0"/>
                </a:solidFill>
                <a:latin typeface="Times New Roman"/>
                <a:ea typeface="Times New Roman"/>
                <a:cs typeface="Times New Roman"/>
                <a:sym typeface="Times New Roman"/>
              </a:rPr>
              <a:t>zero-shot</a:t>
            </a:r>
            <a:r>
              <a:rPr lang="en-US" sz="2000" dirty="0">
                <a:solidFill>
                  <a:schemeClr val="tx2">
                    <a:lumMod val="10000"/>
                  </a:schemeClr>
                </a:solidFill>
                <a:latin typeface="Times New Roman"/>
                <a:ea typeface="Times New Roman"/>
                <a:cs typeface="Times New Roman"/>
                <a:sym typeface="Times New Roman"/>
              </a:rPr>
              <a:t> and </a:t>
            </a:r>
            <a:r>
              <a:rPr lang="en-US" sz="2000" dirty="0">
                <a:solidFill>
                  <a:srgbClr val="A310C0"/>
                </a:solidFill>
                <a:latin typeface="Times New Roman"/>
                <a:ea typeface="Times New Roman"/>
                <a:cs typeface="Times New Roman"/>
                <a:sym typeface="Times New Roman"/>
              </a:rPr>
              <a:t>few-shot</a:t>
            </a:r>
            <a:r>
              <a:rPr lang="en-US" sz="2000" dirty="0">
                <a:solidFill>
                  <a:schemeClr val="tx2">
                    <a:lumMod val="10000"/>
                  </a:schemeClr>
                </a:solidFill>
                <a:latin typeface="Times New Roman"/>
                <a:ea typeface="Times New Roman"/>
                <a:cs typeface="Times New Roman"/>
                <a:sym typeface="Times New Roman"/>
              </a:rPr>
              <a:t> settings</a:t>
            </a:r>
          </a:p>
          <a:p>
            <a:pPr lvl="0">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We examine cross-domain transfer by </a:t>
            </a:r>
            <a:r>
              <a:rPr lang="en-US" sz="2000" dirty="0">
                <a:solidFill>
                  <a:srgbClr val="00B0F0"/>
                </a:solidFill>
                <a:latin typeface="Times New Roman"/>
                <a:ea typeface="Times New Roman"/>
                <a:cs typeface="Times New Roman"/>
                <a:sym typeface="Times New Roman"/>
              </a:rPr>
              <a:t>fine-tuning the proposed model </a:t>
            </a:r>
            <a:r>
              <a:rPr lang="en-US" sz="2000" dirty="0">
                <a:solidFill>
                  <a:schemeClr val="tx2">
                    <a:lumMod val="10000"/>
                  </a:schemeClr>
                </a:solidFill>
                <a:latin typeface="Times New Roman"/>
                <a:ea typeface="Times New Roman"/>
                <a:cs typeface="Times New Roman"/>
                <a:sym typeface="Times New Roman"/>
              </a:rPr>
              <a:t>on a source domain (D1 or D2) and evaluating on a target domain. </a:t>
            </a:r>
          </a:p>
          <a:p>
            <a:pPr lvl="0">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The performance can be measured by </a:t>
            </a:r>
            <a:r>
              <a:rPr lang="en-US" sz="2000" dirty="0">
                <a:solidFill>
                  <a:srgbClr val="00B050"/>
                </a:solidFill>
                <a:latin typeface="Times New Roman"/>
                <a:ea typeface="Times New Roman"/>
                <a:cs typeface="Times New Roman"/>
                <a:sym typeface="Times New Roman"/>
              </a:rPr>
              <a:t>relative zero-shot transfer </a:t>
            </a:r>
            <a:r>
              <a:rPr lang="en-US" sz="2000" dirty="0">
                <a:solidFill>
                  <a:schemeClr val="tx2">
                    <a:lumMod val="10000"/>
                  </a:schemeClr>
                </a:solidFill>
                <a:latin typeface="Times New Roman"/>
                <a:ea typeface="Times New Roman"/>
                <a:cs typeface="Times New Roman"/>
                <a:sym typeface="Times New Roman"/>
              </a:rPr>
              <a:t>ability</a:t>
            </a:r>
          </a:p>
          <a:p>
            <a:pPr lvl="0">
              <a:buClr>
                <a:srgbClr val="000000"/>
              </a:buClr>
              <a:buFont typeface="Wingdings" panose="05000000000000000000" pitchFamily="2" charset="2"/>
              <a:buChar char="Ø"/>
            </a:pPr>
            <a:endParaRPr lang="en-US" sz="2000" dirty="0">
              <a:solidFill>
                <a:schemeClr val="tx2">
                  <a:lumMod val="10000"/>
                </a:schemeClr>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99AB4F31-3FD0-4247-9537-76695152A7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Tree>
    <p:extLst>
      <p:ext uri="{BB962C8B-B14F-4D97-AF65-F5344CB8AC3E}">
        <p14:creationId xmlns:p14="http://schemas.microsoft.com/office/powerpoint/2010/main" val="427415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7992383"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Experiments and Results </a:t>
            </a:r>
          </a:p>
        </p:txBody>
      </p:sp>
      <p:pic>
        <p:nvPicPr>
          <p:cNvPr id="6" name="Picture 5">
            <a:extLst>
              <a:ext uri="{FF2B5EF4-FFF2-40B4-BE49-F238E27FC236}">
                <a16:creationId xmlns:a16="http://schemas.microsoft.com/office/drawing/2014/main" id="{1240550F-F3C6-7114-DEE2-A2F374A93BE5}"/>
              </a:ext>
            </a:extLst>
          </p:cNvPr>
          <p:cNvPicPr>
            <a:picLocks noChangeAspect="1"/>
          </p:cNvPicPr>
          <p:nvPr/>
        </p:nvPicPr>
        <p:blipFill>
          <a:blip r:embed="rId3"/>
          <a:stretch>
            <a:fillRect/>
          </a:stretch>
        </p:blipFill>
        <p:spPr>
          <a:xfrm>
            <a:off x="1672294" y="1477434"/>
            <a:ext cx="5799411" cy="2373892"/>
          </a:xfrm>
          <a:prstGeom prst="rect">
            <a:avLst/>
          </a:prstGeom>
        </p:spPr>
      </p:pic>
      <p:sp>
        <p:nvSpPr>
          <p:cNvPr id="8" name="TextBox 7">
            <a:extLst>
              <a:ext uri="{FF2B5EF4-FFF2-40B4-BE49-F238E27FC236}">
                <a16:creationId xmlns:a16="http://schemas.microsoft.com/office/drawing/2014/main" id="{07B89610-4283-C229-2569-E2FC4717538F}"/>
              </a:ext>
            </a:extLst>
          </p:cNvPr>
          <p:cNvSpPr txBox="1"/>
          <p:nvPr/>
        </p:nvSpPr>
        <p:spPr>
          <a:xfrm>
            <a:off x="431949" y="927287"/>
            <a:ext cx="4572000" cy="400110"/>
          </a:xfrm>
          <a:prstGeom prst="rect">
            <a:avLst/>
          </a:prstGeom>
          <a:noFill/>
        </p:spPr>
        <p:txBody>
          <a:bodyPr wrap="square">
            <a:spAutoFit/>
          </a:bodyPr>
          <a:lstStyle/>
          <a:p>
            <a:pPr marL="114300" lvl="0" indent="0">
              <a:buClr>
                <a:srgbClr val="000000"/>
              </a:buClr>
              <a:buNone/>
            </a:pPr>
            <a:r>
              <a:rPr lang="en-US" sz="2000" dirty="0">
                <a:solidFill>
                  <a:schemeClr val="tx1">
                    <a:lumMod val="75000"/>
                  </a:schemeClr>
                </a:solidFill>
                <a:latin typeface="Times New Roman"/>
                <a:ea typeface="Times New Roman"/>
                <a:cs typeface="Times New Roman"/>
                <a:sym typeface="Times New Roman"/>
              </a:rPr>
              <a:t>Cross domain Transfer</a:t>
            </a:r>
          </a:p>
        </p:txBody>
      </p:sp>
      <p:sp>
        <p:nvSpPr>
          <p:cNvPr id="9" name="Google Shape;239;p41">
            <a:extLst>
              <a:ext uri="{FF2B5EF4-FFF2-40B4-BE49-F238E27FC236}">
                <a16:creationId xmlns:a16="http://schemas.microsoft.com/office/drawing/2014/main" id="{FE2A5547-29CB-60B8-9FC4-675158A00343}"/>
              </a:ext>
            </a:extLst>
          </p:cNvPr>
          <p:cNvSpPr/>
          <p:nvPr/>
        </p:nvSpPr>
        <p:spPr>
          <a:xfrm>
            <a:off x="2043459" y="4135967"/>
            <a:ext cx="4924608" cy="415543"/>
          </a:xfrm>
          <a:prstGeom prst="rect">
            <a:avLst/>
          </a:prstGeom>
          <a:solidFill>
            <a:schemeClr val="bg1">
              <a:lumMod val="95000"/>
            </a:schemeClr>
          </a:solidFill>
          <a:ln w="9525" cap="flat"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lvl="0"/>
            <a:r>
              <a:rPr lang="en" dirty="0">
                <a:solidFill>
                  <a:schemeClr val="accent3">
                    <a:lumMod val="75000"/>
                  </a:schemeClr>
                </a:solidFill>
                <a:latin typeface="Times New Roman" panose="02020603050405020304" pitchFamily="18" charset="0"/>
                <a:cs typeface="Times New Roman" panose="02020603050405020304" pitchFamily="18" charset="0"/>
              </a:rPr>
              <a:t>Figure 10. </a:t>
            </a:r>
            <a:r>
              <a:rPr lang="en-US" dirty="0">
                <a:solidFill>
                  <a:schemeClr val="accent3">
                    <a:lumMod val="75000"/>
                  </a:schemeClr>
                </a:solidFill>
                <a:latin typeface="Times New Roman" panose="02020603050405020304" pitchFamily="18" charset="0"/>
                <a:cs typeface="Times New Roman" panose="02020603050405020304" pitchFamily="18" charset="0"/>
              </a:rPr>
              <a:t>Cross domain transfer performance on the two datasets</a:t>
            </a: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7306503-6110-47FF-AAD0-EB07A771F1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spTree>
    <p:extLst>
      <p:ext uri="{BB962C8B-B14F-4D97-AF65-F5344CB8AC3E}">
        <p14:creationId xmlns:p14="http://schemas.microsoft.com/office/powerpoint/2010/main" val="626129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8627384"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Experiments and Results (</a:t>
            </a:r>
            <a:r>
              <a:rPr lang="en-US" sz="2200" dirty="0">
                <a:solidFill>
                  <a:schemeClr val="tx1">
                    <a:lumMod val="75000"/>
                  </a:schemeClr>
                </a:solidFill>
                <a:latin typeface="Times New Roman"/>
                <a:ea typeface="Times New Roman"/>
                <a:cs typeface="Times New Roman"/>
                <a:sym typeface="Times New Roman"/>
              </a:rPr>
              <a:t>Comparison With Existing Methods</a:t>
            </a:r>
            <a:r>
              <a:rPr lang="en-US" b="1" dirty="0">
                <a:latin typeface="Proxima Nova"/>
                <a:ea typeface="Proxima Nova"/>
                <a:cs typeface="Proxima Nova"/>
                <a:sym typeface="Proxima Nova"/>
              </a:rPr>
              <a:t>)</a:t>
            </a:r>
          </a:p>
        </p:txBody>
      </p:sp>
      <p:pic>
        <p:nvPicPr>
          <p:cNvPr id="3" name="Picture 2">
            <a:extLst>
              <a:ext uri="{FF2B5EF4-FFF2-40B4-BE49-F238E27FC236}">
                <a16:creationId xmlns:a16="http://schemas.microsoft.com/office/drawing/2014/main" id="{53523D89-BA70-338E-9BC9-294C2754E852}"/>
              </a:ext>
            </a:extLst>
          </p:cNvPr>
          <p:cNvPicPr>
            <a:picLocks noChangeAspect="1"/>
          </p:cNvPicPr>
          <p:nvPr/>
        </p:nvPicPr>
        <p:blipFill>
          <a:blip r:embed="rId3"/>
          <a:stretch>
            <a:fillRect/>
          </a:stretch>
        </p:blipFill>
        <p:spPr>
          <a:xfrm>
            <a:off x="271007" y="2044701"/>
            <a:ext cx="4085637" cy="2738779"/>
          </a:xfrm>
          <a:prstGeom prst="rect">
            <a:avLst/>
          </a:prstGeom>
        </p:spPr>
      </p:pic>
      <p:sp>
        <p:nvSpPr>
          <p:cNvPr id="4" name="Google Shape;239;p41">
            <a:extLst>
              <a:ext uri="{FF2B5EF4-FFF2-40B4-BE49-F238E27FC236}">
                <a16:creationId xmlns:a16="http://schemas.microsoft.com/office/drawing/2014/main" id="{7A84B8F0-D014-1B8A-AB6C-C5BB2CACD64B}"/>
              </a:ext>
            </a:extLst>
          </p:cNvPr>
          <p:cNvSpPr/>
          <p:nvPr/>
        </p:nvSpPr>
        <p:spPr>
          <a:xfrm>
            <a:off x="271007" y="1317700"/>
            <a:ext cx="4148593" cy="572700"/>
          </a:xfrm>
          <a:prstGeom prst="rect">
            <a:avLst/>
          </a:prstGeom>
          <a:solidFill>
            <a:schemeClr val="bg1">
              <a:lumMod val="95000"/>
            </a:schemeClr>
          </a:solidFill>
          <a:ln w="9525" cap="flat"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lvl="0"/>
            <a:r>
              <a:rPr lang="en" sz="1100" dirty="0">
                <a:solidFill>
                  <a:schemeClr val="accent3">
                    <a:lumMod val="75000"/>
                  </a:schemeClr>
                </a:solidFill>
                <a:latin typeface="Times New Roman" panose="02020603050405020304" pitchFamily="18" charset="0"/>
                <a:cs typeface="Times New Roman" panose="02020603050405020304" pitchFamily="18" charset="0"/>
              </a:rPr>
              <a:t>Table 9</a:t>
            </a:r>
            <a:r>
              <a:rPr lang="en" dirty="0">
                <a:solidFill>
                  <a:schemeClr val="accent3">
                    <a:lumMod val="75000"/>
                  </a:schemeClr>
                </a:solidFill>
                <a:latin typeface="Times New Roman" panose="02020603050405020304" pitchFamily="18" charset="0"/>
                <a:cs typeface="Times New Roman" panose="02020603050405020304" pitchFamily="18" charset="0"/>
              </a:rPr>
              <a:t>. </a:t>
            </a:r>
            <a:r>
              <a:rPr lang="en-US" sz="1100" dirty="0">
                <a:solidFill>
                  <a:schemeClr val="accent3">
                    <a:lumMod val="75000"/>
                  </a:schemeClr>
                </a:solidFill>
                <a:latin typeface="Times New Roman" panose="02020603050405020304" pitchFamily="18" charset="0"/>
                <a:cs typeface="Times New Roman" panose="02020603050405020304" pitchFamily="18" charset="0"/>
              </a:rPr>
              <a:t>Comparative analysis of the proposed method with the existing state of-the-art techniques. </a:t>
            </a:r>
            <a:r>
              <a:rPr lang="en-US" sz="1100" dirty="0" err="1">
                <a:solidFill>
                  <a:schemeClr val="accent3">
                    <a:lumMod val="75000"/>
                  </a:schemeClr>
                </a:solidFill>
                <a:latin typeface="Times New Roman" panose="02020603050405020304" pitchFamily="18" charset="0"/>
                <a:cs typeface="Times New Roman" panose="02020603050405020304" pitchFamily="18" charset="0"/>
              </a:rPr>
              <a:t>MultiOFF</a:t>
            </a:r>
            <a:r>
              <a:rPr lang="en-US" sz="1100" dirty="0">
                <a:solidFill>
                  <a:schemeClr val="accent3">
                    <a:lumMod val="75000"/>
                  </a:schemeClr>
                </a:solidFill>
                <a:latin typeface="Times New Roman" panose="02020603050405020304" pitchFamily="18" charset="0"/>
                <a:cs typeface="Times New Roman" panose="02020603050405020304" pitchFamily="18" charset="0"/>
              </a:rPr>
              <a:t> and </a:t>
            </a:r>
            <a:r>
              <a:rPr lang="en-US" sz="1100" dirty="0" err="1">
                <a:solidFill>
                  <a:schemeClr val="accent3">
                    <a:lumMod val="75000"/>
                  </a:schemeClr>
                </a:solidFill>
                <a:latin typeface="Times New Roman" panose="02020603050405020304" pitchFamily="18" charset="0"/>
                <a:cs typeface="Times New Roman" panose="02020603050405020304" pitchFamily="18" charset="0"/>
              </a:rPr>
              <a:t>TamilMemes</a:t>
            </a:r>
            <a:r>
              <a:rPr lang="en-US" sz="1100" dirty="0">
                <a:solidFill>
                  <a:schemeClr val="accent3">
                    <a:lumMod val="75000"/>
                  </a:schemeClr>
                </a:solidFill>
                <a:latin typeface="Times New Roman" panose="02020603050405020304" pitchFamily="18" charset="0"/>
                <a:cs typeface="Times New Roman" panose="02020603050405020304" pitchFamily="18" charset="0"/>
              </a:rPr>
              <a:t> indicates the dataset-1 (D1) and dataset-2 (D2)</a:t>
            </a:r>
            <a:endParaRPr sz="11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BE5B8BC-F90A-B26A-9EA0-D9F2C6CAE1E2}"/>
              </a:ext>
            </a:extLst>
          </p:cNvPr>
          <p:cNvSpPr txBox="1"/>
          <p:nvPr/>
        </p:nvSpPr>
        <p:spPr>
          <a:xfrm>
            <a:off x="4487333" y="2083550"/>
            <a:ext cx="4572000" cy="954107"/>
          </a:xfrm>
          <a:prstGeom prst="rect">
            <a:avLst/>
          </a:prstGeom>
          <a:solidFill>
            <a:schemeClr val="accent6">
              <a:lumMod val="20000"/>
              <a:lumOff val="80000"/>
            </a:schemeClr>
          </a:solidFill>
          <a:ln>
            <a:solidFill>
              <a:schemeClr val="bg2">
                <a:lumMod val="50000"/>
              </a:schemeClr>
            </a:solidFill>
          </a:ln>
        </p:spPr>
        <p:txBody>
          <a:bodyPr wrap="square">
            <a:spAutoFit/>
          </a:bodyPr>
          <a:lstStyle/>
          <a:p>
            <a:pPr marL="285750" indent="-285750"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proposed method achieved the best weighted f1 score of </a:t>
            </a:r>
            <a:r>
              <a:rPr lang="en-US" dirty="0">
                <a:solidFill>
                  <a:srgbClr val="FF0000"/>
                </a:solidFill>
                <a:latin typeface="Times New Roman" panose="02020603050405020304" pitchFamily="18" charset="0"/>
                <a:cs typeface="Times New Roman" panose="02020603050405020304" pitchFamily="18" charset="0"/>
              </a:rPr>
              <a:t>66.73% (≈ 13% ↑) </a:t>
            </a:r>
            <a:r>
              <a:rPr lang="en-US" dirty="0">
                <a:latin typeface="Times New Roman" panose="02020603050405020304" pitchFamily="18" charset="0"/>
                <a:cs typeface="Times New Roman" panose="02020603050405020304" pitchFamily="18" charset="0"/>
              </a:rPr>
              <a:t>as compared to the weighted f1 score of </a:t>
            </a:r>
            <a:r>
              <a:rPr lang="en-US" dirty="0">
                <a:solidFill>
                  <a:srgbClr val="832AA6"/>
                </a:solidFill>
                <a:latin typeface="Times New Roman" panose="02020603050405020304" pitchFamily="18" charset="0"/>
                <a:cs typeface="Times New Roman" panose="02020603050405020304" pitchFamily="18" charset="0"/>
              </a:rPr>
              <a:t>54% </a:t>
            </a:r>
            <a:r>
              <a:rPr lang="en-US" dirty="0">
                <a:latin typeface="Times New Roman" panose="02020603050405020304" pitchFamily="18" charset="0"/>
                <a:cs typeface="Times New Roman" panose="02020603050405020304" pitchFamily="18" charset="0"/>
              </a:rPr>
              <a:t>of the baseline model (i.e., </a:t>
            </a:r>
            <a:r>
              <a:rPr lang="en-US" dirty="0" err="1">
                <a:latin typeface="Times New Roman" panose="02020603050405020304" pitchFamily="18" charset="0"/>
                <a:cs typeface="Times New Roman" panose="02020603050405020304" pitchFamily="18" charset="0"/>
              </a:rPr>
              <a:t>Suryawanshi</a:t>
            </a:r>
            <a:r>
              <a:rPr lang="en-US" dirty="0">
                <a:latin typeface="Times New Roman" panose="02020603050405020304" pitchFamily="18" charset="0"/>
                <a:cs typeface="Times New Roman" panose="02020603050405020304" pitchFamily="18" charset="0"/>
              </a:rPr>
              <a:t> et al. [16]) for “</a:t>
            </a:r>
            <a:r>
              <a:rPr lang="en-US" dirty="0" err="1">
                <a:latin typeface="Times New Roman" panose="02020603050405020304" pitchFamily="18" charset="0"/>
                <a:cs typeface="Times New Roman" panose="02020603050405020304" pitchFamily="18" charset="0"/>
              </a:rPr>
              <a:t>MultiOFF</a:t>
            </a:r>
            <a:r>
              <a:rPr lang="en-US" dirty="0">
                <a:latin typeface="Times New Roman" panose="02020603050405020304" pitchFamily="18" charset="0"/>
                <a:cs typeface="Times New Roman" panose="02020603050405020304" pitchFamily="18" charset="0"/>
              </a:rPr>
              <a:t>” dataset (D1).</a:t>
            </a:r>
          </a:p>
        </p:txBody>
      </p:sp>
      <p:sp>
        <p:nvSpPr>
          <p:cNvPr id="11" name="TextBox 10">
            <a:extLst>
              <a:ext uri="{FF2B5EF4-FFF2-40B4-BE49-F238E27FC236}">
                <a16:creationId xmlns:a16="http://schemas.microsoft.com/office/drawing/2014/main" id="{2636E713-9BF4-397F-10E3-AA4993B2B260}"/>
              </a:ext>
            </a:extLst>
          </p:cNvPr>
          <p:cNvSpPr txBox="1"/>
          <p:nvPr/>
        </p:nvSpPr>
        <p:spPr>
          <a:xfrm>
            <a:off x="4487333" y="3725466"/>
            <a:ext cx="4506656" cy="954107"/>
          </a:xfrm>
          <a:prstGeom prst="rect">
            <a:avLst/>
          </a:prstGeom>
          <a:solidFill>
            <a:schemeClr val="accent6">
              <a:lumMod val="20000"/>
              <a:lumOff val="80000"/>
            </a:schemeClr>
          </a:solidFill>
          <a:ln>
            <a:solidFill>
              <a:schemeClr val="bg2">
                <a:lumMod val="50000"/>
              </a:schemeClr>
            </a:solidFill>
          </a:ln>
        </p:spPr>
        <p:txBody>
          <a:bodyPr wrap="square">
            <a:spAutoFit/>
          </a:bodyPr>
          <a:lstStyle/>
          <a:p>
            <a:pPr marL="285750" indent="-285750"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For the </a:t>
            </a:r>
            <a:r>
              <a:rPr lang="en-US" dirty="0">
                <a:solidFill>
                  <a:srgbClr val="00B050"/>
                </a:solidFill>
                <a:latin typeface="Times New Roman" panose="02020603050405020304" pitchFamily="18" charset="0"/>
                <a:cs typeface="Times New Roman" panose="02020603050405020304" pitchFamily="18" charset="0"/>
              </a:rPr>
              <a:t>“</a:t>
            </a:r>
            <a:r>
              <a:rPr lang="en-US" dirty="0" err="1">
                <a:solidFill>
                  <a:srgbClr val="00B050"/>
                </a:solidFill>
                <a:latin typeface="Times New Roman" panose="02020603050405020304" pitchFamily="18" charset="0"/>
                <a:cs typeface="Times New Roman" panose="02020603050405020304" pitchFamily="18" charset="0"/>
              </a:rPr>
              <a:t>TamilMemes</a:t>
            </a:r>
            <a:r>
              <a:rPr lang="en-US" dirty="0">
                <a:solidFill>
                  <a:srgbClr val="00B050"/>
                </a:solidFill>
                <a:latin typeface="Times New Roman" panose="02020603050405020304" pitchFamily="18" charset="0"/>
                <a:cs typeface="Times New Roman" panose="02020603050405020304" pitchFamily="18" charset="0"/>
              </a:rPr>
              <a:t>” dataset (D2)</a:t>
            </a:r>
            <a:r>
              <a:rPr lang="en-US" dirty="0">
                <a:latin typeface="Times New Roman" panose="02020603050405020304" pitchFamily="18" charset="0"/>
                <a:cs typeface="Times New Roman" panose="02020603050405020304" pitchFamily="18" charset="0"/>
              </a:rPr>
              <a:t>, the proposed model gained the highest weighted f1 score of </a:t>
            </a:r>
            <a:r>
              <a:rPr lang="en-US" dirty="0">
                <a:solidFill>
                  <a:srgbClr val="C00000"/>
                </a:solidFill>
                <a:latin typeface="Times New Roman" panose="02020603050405020304" pitchFamily="18" charset="0"/>
                <a:cs typeface="Times New Roman" panose="02020603050405020304" pitchFamily="18" charset="0"/>
              </a:rPr>
              <a:t>58.59%(1.59% ↑) </a:t>
            </a:r>
            <a:r>
              <a:rPr lang="en-US" dirty="0">
                <a:latin typeface="Times New Roman" panose="02020603050405020304" pitchFamily="18" charset="0"/>
                <a:cs typeface="Times New Roman" panose="02020603050405020304" pitchFamily="18" charset="0"/>
              </a:rPr>
              <a:t>as compared to the outcome of the model developed by </a:t>
            </a:r>
            <a:r>
              <a:rPr lang="en-US" dirty="0" err="1">
                <a:latin typeface="Times New Roman" panose="02020603050405020304" pitchFamily="18" charset="0"/>
                <a:cs typeface="Times New Roman" panose="02020603050405020304" pitchFamily="18" charset="0"/>
              </a:rPr>
              <a:t>Suryawanshi</a:t>
            </a:r>
            <a:r>
              <a:rPr lang="en-US" dirty="0">
                <a:latin typeface="Times New Roman" panose="02020603050405020304" pitchFamily="18" charset="0"/>
                <a:cs typeface="Times New Roman" panose="02020603050405020304" pitchFamily="18" charset="0"/>
              </a:rPr>
              <a:t> et al. [17])</a:t>
            </a:r>
          </a:p>
        </p:txBody>
      </p:sp>
      <p:sp>
        <p:nvSpPr>
          <p:cNvPr id="2" name="Slide Number Placeholder 1">
            <a:extLst>
              <a:ext uri="{FF2B5EF4-FFF2-40B4-BE49-F238E27FC236}">
                <a16:creationId xmlns:a16="http://schemas.microsoft.com/office/drawing/2014/main" id="{DED677AC-FCDA-4FCF-88F0-F82419B8C3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56</a:t>
            </a:fld>
            <a:endParaRPr lang="en"/>
          </a:p>
        </p:txBody>
      </p:sp>
    </p:spTree>
    <p:extLst>
      <p:ext uri="{BB962C8B-B14F-4D97-AF65-F5344CB8AC3E}">
        <p14:creationId xmlns:p14="http://schemas.microsoft.com/office/powerpoint/2010/main" val="266190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7992383"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Conclusion</a:t>
            </a:r>
          </a:p>
        </p:txBody>
      </p:sp>
      <p:sp>
        <p:nvSpPr>
          <p:cNvPr id="2" name="Google Shape;261;p44">
            <a:extLst>
              <a:ext uri="{FF2B5EF4-FFF2-40B4-BE49-F238E27FC236}">
                <a16:creationId xmlns:a16="http://schemas.microsoft.com/office/drawing/2014/main" id="{913123F9-D1AA-4540-8FD5-BB80EAFEFC70}"/>
              </a:ext>
            </a:extLst>
          </p:cNvPr>
          <p:cNvSpPr txBox="1">
            <a:spLocks noGrp="1"/>
          </p:cNvSpPr>
          <p:nvPr>
            <p:ph type="body" idx="1"/>
          </p:nvPr>
        </p:nvSpPr>
        <p:spPr>
          <a:xfrm>
            <a:off x="431950" y="876950"/>
            <a:ext cx="8292502" cy="3898250"/>
          </a:xfrm>
          <a:prstGeom prst="rect">
            <a:avLst/>
          </a:prstGeom>
        </p:spPr>
        <p:txBody>
          <a:bodyPr spcFirstLastPara="1" wrap="square" lIns="91425" tIns="91425" rIns="91425" bIns="91425" anchor="t" anchorCtr="0">
            <a:noAutofit/>
          </a:bodyPr>
          <a:lstStyle/>
          <a:p>
            <a:pPr lvl="0" algn="just">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This work investigated various state-of-the-art visual, textual and multimodal models.</a:t>
            </a:r>
          </a:p>
          <a:p>
            <a:pPr lvl="0" algn="just">
              <a:buClr>
                <a:srgbClr val="000000"/>
              </a:buClr>
              <a:buFont typeface="Wingdings" panose="05000000000000000000" pitchFamily="2" charset="2"/>
              <a:buChar char="Ø"/>
            </a:pPr>
            <a:r>
              <a:rPr lang="en-US" sz="2000" dirty="0">
                <a:solidFill>
                  <a:srgbClr val="000000"/>
                </a:solidFill>
                <a:latin typeface="Times New Roman"/>
                <a:ea typeface="Times New Roman"/>
                <a:cs typeface="Times New Roman"/>
                <a:sym typeface="Times New Roman"/>
              </a:rPr>
              <a:t>Proposes a </a:t>
            </a:r>
            <a:r>
              <a:rPr lang="en-US" sz="2000" dirty="0">
                <a:solidFill>
                  <a:srgbClr val="7030A0"/>
                </a:solidFill>
                <a:latin typeface="Times New Roman"/>
                <a:ea typeface="Times New Roman"/>
                <a:cs typeface="Times New Roman"/>
                <a:sym typeface="Times New Roman"/>
              </a:rPr>
              <a:t>weighted ensemble-based technique </a:t>
            </a:r>
            <a:r>
              <a:rPr lang="en-US" sz="2000" dirty="0">
                <a:solidFill>
                  <a:srgbClr val="000000"/>
                </a:solidFill>
                <a:latin typeface="Times New Roman"/>
                <a:ea typeface="Times New Roman"/>
                <a:cs typeface="Times New Roman"/>
                <a:sym typeface="Times New Roman"/>
              </a:rPr>
              <a:t>that can effectively learn from all types of features.</a:t>
            </a:r>
          </a:p>
          <a:p>
            <a:pPr lvl="0" algn="just">
              <a:buClr>
                <a:srgbClr val="000000"/>
              </a:buClr>
              <a:buFont typeface="Wingdings" panose="05000000000000000000" pitchFamily="2" charset="2"/>
              <a:buChar char="Ø"/>
            </a:pPr>
            <a:r>
              <a:rPr lang="en-US" sz="2000" dirty="0">
                <a:solidFill>
                  <a:srgbClr val="000000"/>
                </a:solidFill>
                <a:latin typeface="Times New Roman"/>
                <a:ea typeface="Times New Roman"/>
                <a:cs typeface="Times New Roman"/>
                <a:sym typeface="Times New Roman"/>
              </a:rPr>
              <a:t>The experimented results revealed that the proposed technique outdoes all the models by obtaining the </a:t>
            </a:r>
            <a:r>
              <a:rPr lang="en-US" sz="2000" dirty="0">
                <a:solidFill>
                  <a:srgbClr val="00B050"/>
                </a:solidFill>
                <a:latin typeface="Times New Roman"/>
                <a:ea typeface="Times New Roman"/>
                <a:cs typeface="Times New Roman"/>
                <a:sym typeface="Times New Roman"/>
              </a:rPr>
              <a:t>highest weighted f1 score </a:t>
            </a:r>
            <a:r>
              <a:rPr lang="en-US" sz="2000" dirty="0">
                <a:solidFill>
                  <a:srgbClr val="000000"/>
                </a:solidFill>
                <a:latin typeface="Times New Roman"/>
                <a:ea typeface="Times New Roman"/>
                <a:cs typeface="Times New Roman"/>
                <a:sym typeface="Times New Roman"/>
              </a:rPr>
              <a:t>of 66.73% (</a:t>
            </a:r>
            <a:r>
              <a:rPr lang="en-US" sz="2000" dirty="0" err="1">
                <a:solidFill>
                  <a:srgbClr val="000000"/>
                </a:solidFill>
                <a:latin typeface="Times New Roman"/>
                <a:ea typeface="Times New Roman"/>
                <a:cs typeface="Times New Roman"/>
                <a:sym typeface="Times New Roman"/>
              </a:rPr>
              <a:t>MultiOFF</a:t>
            </a:r>
            <a:r>
              <a:rPr lang="en-US" sz="2000" dirty="0">
                <a:solidFill>
                  <a:srgbClr val="000000"/>
                </a:solidFill>
                <a:latin typeface="Times New Roman"/>
                <a:ea typeface="Times New Roman"/>
                <a:cs typeface="Times New Roman"/>
                <a:sym typeface="Times New Roman"/>
              </a:rPr>
              <a:t> dataset) and 58.59% (</a:t>
            </a:r>
            <a:r>
              <a:rPr lang="en-US" sz="2000" dirty="0" err="1">
                <a:solidFill>
                  <a:srgbClr val="000000"/>
                </a:solidFill>
                <a:latin typeface="Times New Roman"/>
                <a:ea typeface="Times New Roman"/>
                <a:cs typeface="Times New Roman"/>
                <a:sym typeface="Times New Roman"/>
              </a:rPr>
              <a:t>TamilMemes</a:t>
            </a:r>
            <a:r>
              <a:rPr lang="en-US" sz="2000" dirty="0">
                <a:solidFill>
                  <a:srgbClr val="000000"/>
                </a:solidFill>
                <a:latin typeface="Times New Roman"/>
                <a:ea typeface="Times New Roman"/>
                <a:cs typeface="Times New Roman"/>
                <a:sym typeface="Times New Roman"/>
              </a:rPr>
              <a:t> dataset), respectively.</a:t>
            </a:r>
          </a:p>
          <a:p>
            <a:pPr lvl="0" algn="just">
              <a:buClr>
                <a:srgbClr val="000000"/>
              </a:buClr>
              <a:buFont typeface="Wingdings" panose="05000000000000000000" pitchFamily="2" charset="2"/>
              <a:buChar char="Ø"/>
            </a:pPr>
            <a:r>
              <a:rPr lang="en-US" sz="2000" dirty="0">
                <a:solidFill>
                  <a:srgbClr val="000000"/>
                </a:solidFill>
                <a:latin typeface="Times New Roman"/>
                <a:ea typeface="Times New Roman"/>
                <a:cs typeface="Times New Roman"/>
                <a:sym typeface="Times New Roman"/>
              </a:rPr>
              <a:t>The proposed technique outcomes are approximately </a:t>
            </a:r>
            <a:r>
              <a:rPr lang="en-US" sz="2000" dirty="0">
                <a:solidFill>
                  <a:srgbClr val="00B0F0"/>
                </a:solidFill>
                <a:latin typeface="Times New Roman"/>
                <a:ea typeface="Times New Roman"/>
                <a:cs typeface="Times New Roman"/>
                <a:sym typeface="Times New Roman"/>
              </a:rPr>
              <a:t>13%</a:t>
            </a:r>
            <a:r>
              <a:rPr lang="en-US" sz="2000" dirty="0">
                <a:solidFill>
                  <a:srgbClr val="000000"/>
                </a:solidFill>
                <a:latin typeface="Times New Roman"/>
                <a:ea typeface="Times New Roman"/>
                <a:cs typeface="Times New Roman"/>
                <a:sym typeface="Times New Roman"/>
              </a:rPr>
              <a:t> (in ‘</a:t>
            </a:r>
            <a:r>
              <a:rPr lang="en-US" sz="2000" dirty="0" err="1">
                <a:solidFill>
                  <a:srgbClr val="000000"/>
                </a:solidFill>
                <a:latin typeface="Times New Roman"/>
                <a:ea typeface="Times New Roman"/>
                <a:cs typeface="Times New Roman"/>
                <a:sym typeface="Times New Roman"/>
              </a:rPr>
              <a:t>MultiOFF</a:t>
            </a:r>
            <a:r>
              <a:rPr lang="en-US" sz="2000" dirty="0">
                <a:solidFill>
                  <a:srgbClr val="000000"/>
                </a:solidFill>
                <a:latin typeface="Times New Roman"/>
                <a:ea typeface="Times New Roman"/>
                <a:cs typeface="Times New Roman"/>
                <a:sym typeface="Times New Roman"/>
              </a:rPr>
              <a:t>’) and </a:t>
            </a:r>
            <a:r>
              <a:rPr lang="en-US" sz="2000" dirty="0">
                <a:solidFill>
                  <a:srgbClr val="7030A0"/>
                </a:solidFill>
                <a:latin typeface="Times New Roman"/>
                <a:ea typeface="Times New Roman"/>
                <a:cs typeface="Times New Roman"/>
                <a:sym typeface="Times New Roman"/>
              </a:rPr>
              <a:t>1.69%</a:t>
            </a:r>
            <a:r>
              <a:rPr lang="en-US" sz="2000" dirty="0">
                <a:solidFill>
                  <a:srgbClr val="000000"/>
                </a:solidFill>
                <a:latin typeface="Times New Roman"/>
                <a:ea typeface="Times New Roman"/>
                <a:cs typeface="Times New Roman"/>
                <a:sym typeface="Times New Roman"/>
              </a:rPr>
              <a:t> (in ‘</a:t>
            </a:r>
            <a:r>
              <a:rPr lang="en-US" sz="2000" dirty="0" err="1">
                <a:solidFill>
                  <a:srgbClr val="000000"/>
                </a:solidFill>
                <a:latin typeface="Times New Roman"/>
                <a:ea typeface="Times New Roman"/>
                <a:cs typeface="Times New Roman"/>
                <a:sym typeface="Times New Roman"/>
              </a:rPr>
              <a:t>TamilMemes</a:t>
            </a:r>
            <a:r>
              <a:rPr lang="en-US" sz="2000" dirty="0">
                <a:solidFill>
                  <a:srgbClr val="000000"/>
                </a:solidFill>
                <a:latin typeface="Times New Roman"/>
                <a:ea typeface="Times New Roman"/>
                <a:cs typeface="Times New Roman"/>
                <a:sym typeface="Times New Roman"/>
              </a:rPr>
              <a:t>’) ahead compared to the current state-of-the-art systems.</a:t>
            </a:r>
          </a:p>
          <a:p>
            <a:pPr lvl="0" algn="just">
              <a:buClr>
                <a:srgbClr val="000000"/>
              </a:buClr>
              <a:buFont typeface="Wingdings" panose="05000000000000000000" pitchFamily="2" charset="2"/>
              <a:buChar char="Ø"/>
            </a:pPr>
            <a:endParaRPr lang="en-US" dirty="0">
              <a:solidFill>
                <a:srgbClr val="000000"/>
              </a:solidFill>
              <a:latin typeface="Times New Roman"/>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C312E458-9F15-4F85-A506-7AA79DC6D4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a:p>
        </p:txBody>
      </p:sp>
    </p:spTree>
    <p:extLst>
      <p:ext uri="{BB962C8B-B14F-4D97-AF65-F5344CB8AC3E}">
        <p14:creationId xmlns:p14="http://schemas.microsoft.com/office/powerpoint/2010/main" val="63672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7992383"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Future Directions</a:t>
            </a:r>
          </a:p>
        </p:txBody>
      </p:sp>
      <p:sp>
        <p:nvSpPr>
          <p:cNvPr id="2" name="Google Shape;261;p44">
            <a:extLst>
              <a:ext uri="{FF2B5EF4-FFF2-40B4-BE49-F238E27FC236}">
                <a16:creationId xmlns:a16="http://schemas.microsoft.com/office/drawing/2014/main" id="{913123F9-D1AA-4540-8FD5-BB80EAFEFC70}"/>
              </a:ext>
            </a:extLst>
          </p:cNvPr>
          <p:cNvSpPr txBox="1">
            <a:spLocks noGrp="1"/>
          </p:cNvSpPr>
          <p:nvPr>
            <p:ph type="body" idx="1"/>
          </p:nvPr>
        </p:nvSpPr>
        <p:spPr>
          <a:xfrm>
            <a:off x="431950" y="876950"/>
            <a:ext cx="8292502" cy="3898250"/>
          </a:xfrm>
          <a:prstGeom prst="rect">
            <a:avLst/>
          </a:prstGeom>
        </p:spPr>
        <p:txBody>
          <a:bodyPr spcFirstLastPara="1" wrap="square" lIns="91425" tIns="91425" rIns="91425" bIns="91425" anchor="t" anchorCtr="0">
            <a:noAutofit/>
          </a:bodyPr>
          <a:lstStyle/>
          <a:p>
            <a:pPr lvl="0" algn="just">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Aim to explore </a:t>
            </a:r>
            <a:r>
              <a:rPr lang="en-US" sz="2000" dirty="0">
                <a:solidFill>
                  <a:srgbClr val="7030A0"/>
                </a:solidFill>
                <a:latin typeface="Times New Roman"/>
                <a:ea typeface="Times New Roman"/>
                <a:cs typeface="Times New Roman"/>
                <a:sym typeface="Times New Roman"/>
              </a:rPr>
              <a:t>visual attention </a:t>
            </a:r>
            <a:r>
              <a:rPr lang="en-US" sz="2000" dirty="0">
                <a:solidFill>
                  <a:schemeClr val="tx2">
                    <a:lumMod val="10000"/>
                  </a:schemeClr>
                </a:solidFill>
                <a:latin typeface="Times New Roman"/>
                <a:ea typeface="Times New Roman"/>
                <a:cs typeface="Times New Roman"/>
                <a:sym typeface="Times New Roman"/>
              </a:rPr>
              <a:t>and </a:t>
            </a:r>
            <a:r>
              <a:rPr lang="en-US" sz="2000" dirty="0">
                <a:solidFill>
                  <a:srgbClr val="00B050"/>
                </a:solidFill>
                <a:latin typeface="Times New Roman"/>
                <a:ea typeface="Times New Roman"/>
                <a:cs typeface="Times New Roman"/>
                <a:sym typeface="Times New Roman"/>
              </a:rPr>
              <a:t>transformer </a:t>
            </a:r>
            <a:r>
              <a:rPr lang="en-US" sz="2000" dirty="0">
                <a:solidFill>
                  <a:schemeClr val="tx2">
                    <a:lumMod val="10000"/>
                  </a:schemeClr>
                </a:solidFill>
                <a:latin typeface="Times New Roman"/>
                <a:ea typeface="Times New Roman"/>
                <a:cs typeface="Times New Roman"/>
                <a:sym typeface="Times New Roman"/>
              </a:rPr>
              <a:t>architectures</a:t>
            </a:r>
          </a:p>
          <a:p>
            <a:pPr lvl="0" algn="just">
              <a:buClr>
                <a:srgbClr val="000000"/>
              </a:buClr>
              <a:buFont typeface="Wingdings" panose="05000000000000000000" pitchFamily="2" charset="2"/>
              <a:buChar char="Ø"/>
            </a:pPr>
            <a:r>
              <a:rPr lang="en-US" sz="2000" dirty="0">
                <a:solidFill>
                  <a:srgbClr val="000000"/>
                </a:solidFill>
                <a:latin typeface="Times New Roman"/>
                <a:ea typeface="Times New Roman"/>
                <a:cs typeface="Times New Roman"/>
                <a:sym typeface="Times New Roman"/>
              </a:rPr>
              <a:t>Will be interesting to investigate how this problem can be tackled utilizing the </a:t>
            </a:r>
            <a:r>
              <a:rPr lang="en-US" sz="2000" dirty="0">
                <a:solidFill>
                  <a:srgbClr val="FFC000"/>
                </a:solidFill>
                <a:latin typeface="Times New Roman"/>
                <a:ea typeface="Times New Roman"/>
                <a:cs typeface="Times New Roman"/>
                <a:sym typeface="Times New Roman"/>
              </a:rPr>
              <a:t>multitask learning approach</a:t>
            </a:r>
          </a:p>
          <a:p>
            <a:pPr lvl="0" algn="just">
              <a:buClr>
                <a:srgbClr val="000000"/>
              </a:buClr>
              <a:buFont typeface="Wingdings" panose="05000000000000000000" pitchFamily="2" charset="2"/>
              <a:buChar char="Ø"/>
            </a:pPr>
            <a:r>
              <a:rPr lang="en-US" sz="2000" dirty="0">
                <a:solidFill>
                  <a:srgbClr val="000000"/>
                </a:solidFill>
                <a:latin typeface="Times New Roman"/>
                <a:ea typeface="Times New Roman"/>
                <a:cs typeface="Times New Roman"/>
                <a:sym typeface="Times New Roman"/>
              </a:rPr>
              <a:t>Can be investigated with different language datasets such as Bengali, Portuguese, and Greek.</a:t>
            </a:r>
          </a:p>
          <a:p>
            <a:pPr lvl="0" algn="just">
              <a:buClr>
                <a:srgbClr val="000000"/>
              </a:buClr>
              <a:buFont typeface="Wingdings" panose="05000000000000000000" pitchFamily="2" charset="2"/>
              <a:buChar char="Ø"/>
            </a:pPr>
            <a:r>
              <a:rPr lang="en-US" sz="2000" dirty="0">
                <a:solidFill>
                  <a:srgbClr val="000000"/>
                </a:solidFill>
                <a:latin typeface="Times New Roman"/>
                <a:ea typeface="Times New Roman"/>
                <a:cs typeface="Times New Roman"/>
                <a:sym typeface="Times New Roman"/>
              </a:rPr>
              <a:t>Develop a </a:t>
            </a:r>
            <a:r>
              <a:rPr lang="en-US" sz="2000" dirty="0">
                <a:solidFill>
                  <a:srgbClr val="00B050"/>
                </a:solidFill>
                <a:latin typeface="Times New Roman"/>
                <a:ea typeface="Times New Roman"/>
                <a:cs typeface="Times New Roman"/>
                <a:sym typeface="Times New Roman"/>
              </a:rPr>
              <a:t>web-based system </a:t>
            </a:r>
            <a:r>
              <a:rPr lang="en-US" sz="2000" dirty="0">
                <a:solidFill>
                  <a:srgbClr val="000000"/>
                </a:solidFill>
                <a:latin typeface="Times New Roman"/>
                <a:ea typeface="Times New Roman"/>
                <a:cs typeface="Times New Roman"/>
                <a:sym typeface="Times New Roman"/>
              </a:rPr>
              <a:t>that can filter different online posted memes which are offensive in nature</a:t>
            </a:r>
          </a:p>
          <a:p>
            <a:pPr lvl="0" algn="just">
              <a:buClr>
                <a:srgbClr val="000000"/>
              </a:buClr>
              <a:buFont typeface="Wingdings" panose="05000000000000000000" pitchFamily="2" charset="2"/>
              <a:buChar char="Ø"/>
            </a:pPr>
            <a:endParaRPr lang="en-US" sz="2000" dirty="0">
              <a:solidFill>
                <a:srgbClr val="000000"/>
              </a:solidFill>
              <a:latin typeface="Times New Roman"/>
              <a:ea typeface="Times New Roman"/>
              <a:cs typeface="Times New Roman"/>
              <a:sym typeface="Times New Roman"/>
            </a:endParaRPr>
          </a:p>
          <a:p>
            <a:pPr lvl="0" algn="just">
              <a:buClr>
                <a:srgbClr val="000000"/>
              </a:buClr>
              <a:buFont typeface="Wingdings" panose="05000000000000000000" pitchFamily="2" charset="2"/>
              <a:buChar char="Ø"/>
            </a:pPr>
            <a:endParaRPr lang="en-US" sz="2000" dirty="0">
              <a:solidFill>
                <a:srgbClr val="000000"/>
              </a:solidFill>
              <a:latin typeface="Times New Roman"/>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E10E8247-D7F7-4F8A-BAE6-99D8428EBA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58</a:t>
            </a:fld>
            <a:endParaRPr lang="en"/>
          </a:p>
        </p:txBody>
      </p:sp>
    </p:spTree>
    <p:extLst>
      <p:ext uri="{BB962C8B-B14F-4D97-AF65-F5344CB8AC3E}">
        <p14:creationId xmlns:p14="http://schemas.microsoft.com/office/powerpoint/2010/main" val="14909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7992383"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Related Publications</a:t>
            </a:r>
          </a:p>
        </p:txBody>
      </p:sp>
      <p:sp>
        <p:nvSpPr>
          <p:cNvPr id="2" name="Google Shape;261;p44">
            <a:extLst>
              <a:ext uri="{FF2B5EF4-FFF2-40B4-BE49-F238E27FC236}">
                <a16:creationId xmlns:a16="http://schemas.microsoft.com/office/drawing/2014/main" id="{913123F9-D1AA-4540-8FD5-BB80EAFEFC70}"/>
              </a:ext>
            </a:extLst>
          </p:cNvPr>
          <p:cNvSpPr txBox="1">
            <a:spLocks noGrp="1"/>
          </p:cNvSpPr>
          <p:nvPr>
            <p:ph type="body" idx="1"/>
          </p:nvPr>
        </p:nvSpPr>
        <p:spPr>
          <a:xfrm>
            <a:off x="431950" y="876950"/>
            <a:ext cx="8292502" cy="3898250"/>
          </a:xfrm>
          <a:prstGeom prst="rect">
            <a:avLst/>
          </a:prstGeom>
        </p:spPr>
        <p:txBody>
          <a:bodyPr spcFirstLastPara="1" wrap="square" lIns="91425" tIns="91425" rIns="91425" bIns="91425" anchor="t" anchorCtr="0">
            <a:noAutofit/>
          </a:bodyPr>
          <a:lstStyle/>
          <a:p>
            <a:pPr lvl="0" algn="just">
              <a:buClr>
                <a:srgbClr val="000000"/>
              </a:buClr>
              <a:buFont typeface="Wingdings" panose="05000000000000000000" pitchFamily="2" charset="2"/>
              <a:buChar char="Ø"/>
            </a:pPr>
            <a:r>
              <a:rPr lang="en-US" sz="2000" dirty="0">
                <a:solidFill>
                  <a:schemeClr val="tx2">
                    <a:lumMod val="10000"/>
                  </a:schemeClr>
                </a:solidFill>
                <a:latin typeface="Times New Roman"/>
                <a:ea typeface="Times New Roman"/>
                <a:cs typeface="Times New Roman"/>
                <a:sym typeface="Times New Roman"/>
              </a:rPr>
              <a:t>The following publication is a direct consequence of the research carried out during the elaboration of the thesis and gives an idea of the progression that has been achieved.</a:t>
            </a:r>
          </a:p>
          <a:p>
            <a:pPr marL="114300" lvl="0" indent="0" algn="just">
              <a:buClr>
                <a:srgbClr val="000000"/>
              </a:buClr>
              <a:buNone/>
            </a:pPr>
            <a:endParaRPr lang="en-US" sz="2000" dirty="0">
              <a:solidFill>
                <a:schemeClr val="tx2">
                  <a:lumMod val="10000"/>
                </a:schemeClr>
              </a:solidFill>
              <a:latin typeface="Times New Roman"/>
              <a:ea typeface="Times New Roman"/>
              <a:cs typeface="Times New Roman"/>
              <a:sym typeface="Times New Roman"/>
            </a:endParaRPr>
          </a:p>
          <a:p>
            <a:pPr lvl="0" algn="just">
              <a:buClr>
                <a:srgbClr val="000000"/>
              </a:buClr>
              <a:buFont typeface="+mj-lt"/>
              <a:buAutoNum type="arabicPeriod"/>
            </a:pPr>
            <a:r>
              <a:rPr lang="en-US" sz="1400" dirty="0">
                <a:solidFill>
                  <a:srgbClr val="FF0000"/>
                </a:solidFill>
                <a:latin typeface="Times New Roman"/>
                <a:ea typeface="Times New Roman"/>
                <a:cs typeface="Times New Roman"/>
                <a:sym typeface="Times New Roman"/>
              </a:rPr>
              <a:t>Hossain, E</a:t>
            </a:r>
            <a:r>
              <a:rPr lang="en-US" sz="1400" dirty="0">
                <a:solidFill>
                  <a:schemeClr val="tx2">
                    <a:lumMod val="10000"/>
                  </a:schemeClr>
                </a:solidFill>
                <a:latin typeface="Times New Roman"/>
                <a:ea typeface="Times New Roman"/>
                <a:cs typeface="Times New Roman"/>
                <a:sym typeface="Times New Roman"/>
              </a:rPr>
              <a:t>., Sharif, O. and Hoque, M.M. and Dewan, M.A.A and Siddique, N. &amp; Hossain, Md Azad., “</a:t>
            </a:r>
            <a:r>
              <a:rPr lang="en-US" sz="1400" dirty="0">
                <a:solidFill>
                  <a:srgbClr val="832AA6"/>
                </a:solidFill>
                <a:latin typeface="Times New Roman"/>
                <a:ea typeface="Times New Roman"/>
                <a:cs typeface="Times New Roman"/>
                <a:sym typeface="Times New Roman"/>
              </a:rPr>
              <a:t>Identification of Multilingual Offense and Troll from Social Media Memes Using Weighted Ensemble of Multimodal Features</a:t>
            </a:r>
            <a:r>
              <a:rPr lang="en-US" sz="1400" dirty="0">
                <a:solidFill>
                  <a:schemeClr val="tx2">
                    <a:lumMod val="10000"/>
                  </a:schemeClr>
                </a:solidFill>
                <a:latin typeface="Times New Roman"/>
                <a:ea typeface="Times New Roman"/>
                <a:cs typeface="Times New Roman"/>
                <a:sym typeface="Times New Roman"/>
              </a:rPr>
              <a:t>”, Journal of King Saud University-Computer and Information Sciences, Elsevier (Q1, IF = 8.834), 2022.</a:t>
            </a:r>
          </a:p>
          <a:p>
            <a:pPr lvl="0" algn="just">
              <a:buClr>
                <a:srgbClr val="000000"/>
              </a:buClr>
              <a:buFont typeface="+mj-lt"/>
              <a:buAutoNum type="arabicPeriod"/>
            </a:pPr>
            <a:endParaRPr lang="en-US" sz="1400" dirty="0">
              <a:solidFill>
                <a:schemeClr val="tx2">
                  <a:lumMod val="10000"/>
                </a:schemeClr>
              </a:solidFill>
              <a:latin typeface="Times New Roman"/>
              <a:ea typeface="Times New Roman"/>
              <a:cs typeface="Times New Roman"/>
              <a:sym typeface="Times New Roman"/>
            </a:endParaRPr>
          </a:p>
          <a:p>
            <a:pPr lvl="0" algn="just">
              <a:buClr>
                <a:srgbClr val="000000"/>
              </a:buClr>
              <a:buFont typeface="+mj-lt"/>
              <a:buAutoNum type="arabicPeriod"/>
            </a:pPr>
            <a:r>
              <a:rPr lang="en-US" sz="1400" dirty="0">
                <a:solidFill>
                  <a:srgbClr val="FF0000"/>
                </a:solidFill>
                <a:latin typeface="Times New Roman"/>
                <a:ea typeface="Times New Roman"/>
                <a:cs typeface="Times New Roman"/>
                <a:sym typeface="Times New Roman"/>
              </a:rPr>
              <a:t>Hossain, E</a:t>
            </a:r>
            <a:r>
              <a:rPr lang="en-US" sz="1400" dirty="0">
                <a:solidFill>
                  <a:schemeClr val="tx2">
                    <a:lumMod val="10000"/>
                  </a:schemeClr>
                </a:solidFill>
                <a:latin typeface="Times New Roman"/>
                <a:ea typeface="Times New Roman"/>
                <a:cs typeface="Times New Roman"/>
                <a:sym typeface="Times New Roman"/>
              </a:rPr>
              <a:t>., Hoque, M.M., &amp; Hossain, Md Azad., “</a:t>
            </a:r>
            <a:r>
              <a:rPr lang="en-US" sz="1400" dirty="0">
                <a:solidFill>
                  <a:srgbClr val="00B050"/>
                </a:solidFill>
                <a:latin typeface="Times New Roman"/>
                <a:ea typeface="Times New Roman"/>
                <a:cs typeface="Times New Roman"/>
                <a:sym typeface="Times New Roman"/>
              </a:rPr>
              <a:t>An Inter-modal Attention Framework for Multimodal Offense Detection</a:t>
            </a:r>
            <a:r>
              <a:rPr lang="en-US" sz="1400" dirty="0">
                <a:solidFill>
                  <a:schemeClr val="tx2">
                    <a:lumMod val="10000"/>
                  </a:schemeClr>
                </a:solidFill>
                <a:latin typeface="Times New Roman"/>
                <a:ea typeface="Times New Roman"/>
                <a:cs typeface="Times New Roman"/>
                <a:sym typeface="Times New Roman"/>
              </a:rPr>
              <a:t>”, Proceedings of the 5th International Conference on Intelligent Computing and Optimization, 2022 (ICO2022), Springer.</a:t>
            </a:r>
            <a:endParaRPr lang="en-US" sz="1400" dirty="0">
              <a:solidFill>
                <a:srgbClr val="000000"/>
              </a:solidFill>
              <a:latin typeface="Times New Roman"/>
              <a:ea typeface="Times New Roman"/>
              <a:cs typeface="Times New Roman"/>
              <a:sym typeface="Times New Roman"/>
            </a:endParaRPr>
          </a:p>
          <a:p>
            <a:pPr lvl="0" algn="just">
              <a:buClr>
                <a:srgbClr val="000000"/>
              </a:buClr>
              <a:buFont typeface="Wingdings" panose="05000000000000000000" pitchFamily="2" charset="2"/>
              <a:buChar char="Ø"/>
            </a:pPr>
            <a:endParaRPr lang="en-US" sz="2000" dirty="0">
              <a:solidFill>
                <a:srgbClr val="000000"/>
              </a:solidFill>
              <a:latin typeface="Times New Roman"/>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03A4B55F-792C-48D2-97CF-51087F640B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59</a:t>
            </a:fld>
            <a:endParaRPr lang="en"/>
          </a:p>
        </p:txBody>
      </p:sp>
    </p:spTree>
    <p:extLst>
      <p:ext uri="{BB962C8B-B14F-4D97-AF65-F5344CB8AC3E}">
        <p14:creationId xmlns:p14="http://schemas.microsoft.com/office/powerpoint/2010/main" val="170477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Challenges</a:t>
            </a:r>
            <a:endParaRPr b="1">
              <a:latin typeface="Proxima Nova"/>
              <a:ea typeface="Proxima Nova"/>
              <a:cs typeface="Proxima Nova"/>
              <a:sym typeface="Proxima Nova"/>
            </a:endParaRPr>
          </a:p>
        </p:txBody>
      </p:sp>
      <p:pic>
        <p:nvPicPr>
          <p:cNvPr id="85" name="Google Shape;85;p17"/>
          <p:cNvPicPr preferRelativeResize="0"/>
          <p:nvPr/>
        </p:nvPicPr>
        <p:blipFill>
          <a:blip r:embed="rId3">
            <a:alphaModFix/>
          </a:blip>
          <a:stretch>
            <a:fillRect/>
          </a:stretch>
        </p:blipFill>
        <p:spPr>
          <a:xfrm>
            <a:off x="1154375" y="870750"/>
            <a:ext cx="6607621" cy="4061451"/>
          </a:xfrm>
          <a:prstGeom prst="rect">
            <a:avLst/>
          </a:prstGeom>
          <a:noFill/>
          <a:ln>
            <a:noFill/>
          </a:ln>
        </p:spPr>
      </p:pic>
      <p:sp>
        <p:nvSpPr>
          <p:cNvPr id="2" name="Slide Number Placeholder 1">
            <a:extLst>
              <a:ext uri="{FF2B5EF4-FFF2-40B4-BE49-F238E27FC236}">
                <a16:creationId xmlns:a16="http://schemas.microsoft.com/office/drawing/2014/main" id="{77C17A63-2788-44CA-AC32-DDFAE02CF9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7992383"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References</a:t>
            </a:r>
          </a:p>
        </p:txBody>
      </p:sp>
      <p:sp>
        <p:nvSpPr>
          <p:cNvPr id="2" name="Google Shape;261;p44">
            <a:extLst>
              <a:ext uri="{FF2B5EF4-FFF2-40B4-BE49-F238E27FC236}">
                <a16:creationId xmlns:a16="http://schemas.microsoft.com/office/drawing/2014/main" id="{913123F9-D1AA-4540-8FD5-BB80EAFEFC70}"/>
              </a:ext>
            </a:extLst>
          </p:cNvPr>
          <p:cNvSpPr txBox="1">
            <a:spLocks noGrp="1"/>
          </p:cNvSpPr>
          <p:nvPr>
            <p:ph type="body" idx="1"/>
          </p:nvPr>
        </p:nvSpPr>
        <p:spPr>
          <a:xfrm>
            <a:off x="431950" y="876949"/>
            <a:ext cx="8292502" cy="4186117"/>
          </a:xfrm>
          <a:prstGeom prst="rect">
            <a:avLst/>
          </a:prstGeom>
        </p:spPr>
        <p:txBody>
          <a:bodyPr spcFirstLastPara="1" wrap="square" lIns="91425" tIns="91425" rIns="91425" bIns="91425" anchor="t" anchorCtr="0">
            <a:noAutofit/>
          </a:bodyPr>
          <a:lstStyle/>
          <a:p>
            <a:pPr marL="342900" lvl="0" indent="-228600" algn="just">
              <a:buClr>
                <a:srgbClr val="000000"/>
              </a:buClr>
              <a:buSzPct val="100000"/>
              <a:buFont typeface="+mj-lt"/>
              <a:buAutoNum type="arabicPeriod"/>
            </a:pPr>
            <a:r>
              <a:rPr lang="en-US" sz="1200" dirty="0">
                <a:solidFill>
                  <a:schemeClr val="tx2">
                    <a:lumMod val="10000"/>
                  </a:schemeClr>
                </a:solidFill>
                <a:latin typeface="Times New Roman"/>
                <a:ea typeface="Times New Roman"/>
                <a:cs typeface="Times New Roman"/>
                <a:sym typeface="Times New Roman"/>
              </a:rPr>
              <a:t> J. Pavlopoulos, N. </a:t>
            </a:r>
            <a:r>
              <a:rPr lang="en-US" sz="1200" dirty="0" err="1">
                <a:solidFill>
                  <a:schemeClr val="tx2">
                    <a:lumMod val="10000"/>
                  </a:schemeClr>
                </a:solidFill>
                <a:latin typeface="Times New Roman"/>
                <a:ea typeface="Times New Roman"/>
                <a:cs typeface="Times New Roman"/>
                <a:sym typeface="Times New Roman"/>
              </a:rPr>
              <a:t>Thain</a:t>
            </a:r>
            <a:r>
              <a:rPr lang="en-US" sz="1200" dirty="0">
                <a:solidFill>
                  <a:schemeClr val="tx2">
                    <a:lumMod val="10000"/>
                  </a:schemeClr>
                </a:solidFill>
                <a:latin typeface="Times New Roman"/>
                <a:ea typeface="Times New Roman"/>
                <a:cs typeface="Times New Roman"/>
                <a:sym typeface="Times New Roman"/>
              </a:rPr>
              <a:t>, L. Dixon, and I. </a:t>
            </a:r>
            <a:r>
              <a:rPr lang="en-US" sz="1200" dirty="0" err="1">
                <a:solidFill>
                  <a:schemeClr val="tx2">
                    <a:lumMod val="10000"/>
                  </a:schemeClr>
                </a:solidFill>
                <a:latin typeface="Times New Roman"/>
                <a:ea typeface="Times New Roman"/>
                <a:cs typeface="Times New Roman"/>
                <a:sym typeface="Times New Roman"/>
              </a:rPr>
              <a:t>Androutsopoulos</a:t>
            </a:r>
            <a:r>
              <a:rPr lang="en-US" sz="1200" dirty="0">
                <a:solidFill>
                  <a:schemeClr val="tx2">
                    <a:lumMod val="10000"/>
                  </a:schemeClr>
                </a:solidFill>
                <a:latin typeface="Times New Roman"/>
                <a:ea typeface="Times New Roman"/>
                <a:cs typeface="Times New Roman"/>
                <a:sym typeface="Times New Roman"/>
              </a:rPr>
              <a:t>, “</a:t>
            </a:r>
            <a:r>
              <a:rPr lang="en-US" sz="1200" dirty="0" err="1">
                <a:solidFill>
                  <a:schemeClr val="tx2">
                    <a:lumMod val="10000"/>
                  </a:schemeClr>
                </a:solidFill>
                <a:latin typeface="Times New Roman"/>
                <a:ea typeface="Times New Roman"/>
                <a:cs typeface="Times New Roman"/>
                <a:sym typeface="Times New Roman"/>
              </a:rPr>
              <a:t>ConvAI</a:t>
            </a:r>
            <a:r>
              <a:rPr lang="en-US" sz="1200" dirty="0">
                <a:solidFill>
                  <a:schemeClr val="tx2">
                    <a:lumMod val="10000"/>
                  </a:schemeClr>
                </a:solidFill>
                <a:latin typeface="Times New Roman"/>
                <a:ea typeface="Times New Roman"/>
                <a:cs typeface="Times New Roman"/>
                <a:sym typeface="Times New Roman"/>
              </a:rPr>
              <a:t> at SemEval-2019 task 6: Offensive language identification and categorization with perspective and BERT,” in Proceedings of the 13th International Workshop on Semantic Evaluation, (Minneapolis, Minnesota, USA), pp. 571–576, Association for Computational Linguistics, June 2019.</a:t>
            </a:r>
          </a:p>
          <a:p>
            <a:pPr marL="342900" lvl="0" indent="-228600" algn="just">
              <a:buClr>
                <a:srgbClr val="000000"/>
              </a:buClr>
              <a:buSzPct val="100000"/>
              <a:buFont typeface="+mj-lt"/>
              <a:buAutoNum type="arabicPeriod"/>
            </a:pPr>
            <a:endParaRPr lang="en-US" sz="1200" dirty="0">
              <a:solidFill>
                <a:schemeClr val="tx2">
                  <a:lumMod val="10000"/>
                </a:schemeClr>
              </a:solidFill>
              <a:latin typeface="Times New Roman"/>
              <a:ea typeface="Times New Roman"/>
              <a:cs typeface="Times New Roman"/>
              <a:sym typeface="Times New Roman"/>
            </a:endParaRPr>
          </a:p>
          <a:p>
            <a:pPr marL="342900" lvl="0" indent="-228600" algn="just">
              <a:buClr>
                <a:srgbClr val="000000"/>
              </a:buClr>
              <a:buSzPct val="100000"/>
              <a:buFont typeface="+mj-lt"/>
              <a:buAutoNum type="arabicPeriod"/>
            </a:pPr>
            <a:r>
              <a:rPr lang="en-US" sz="1200" dirty="0">
                <a:solidFill>
                  <a:srgbClr val="000000"/>
                </a:solidFill>
                <a:latin typeface="Times New Roman"/>
                <a:ea typeface="Times New Roman"/>
                <a:cs typeface="Times New Roman"/>
                <a:sym typeface="Times New Roman"/>
              </a:rPr>
              <a:t>M. </a:t>
            </a:r>
            <a:r>
              <a:rPr lang="en-US" sz="1200" dirty="0" err="1">
                <a:solidFill>
                  <a:srgbClr val="000000"/>
                </a:solidFill>
                <a:latin typeface="Times New Roman"/>
                <a:ea typeface="Times New Roman"/>
                <a:cs typeface="Times New Roman"/>
                <a:sym typeface="Times New Roman"/>
              </a:rPr>
              <a:t>Zampieri</a:t>
            </a:r>
            <a:r>
              <a:rPr lang="en-US" sz="1200" dirty="0">
                <a:solidFill>
                  <a:srgbClr val="000000"/>
                </a:solidFill>
                <a:latin typeface="Times New Roman"/>
                <a:ea typeface="Times New Roman"/>
                <a:cs typeface="Times New Roman"/>
                <a:sym typeface="Times New Roman"/>
              </a:rPr>
              <a:t>, P. </a:t>
            </a:r>
            <a:r>
              <a:rPr lang="en-US" sz="1200" dirty="0" err="1">
                <a:solidFill>
                  <a:srgbClr val="000000"/>
                </a:solidFill>
                <a:latin typeface="Times New Roman"/>
                <a:ea typeface="Times New Roman"/>
                <a:cs typeface="Times New Roman"/>
                <a:sym typeface="Times New Roman"/>
              </a:rPr>
              <a:t>Nakov</a:t>
            </a:r>
            <a:r>
              <a:rPr lang="en-US" sz="1200" dirty="0">
                <a:solidFill>
                  <a:srgbClr val="000000"/>
                </a:solidFill>
                <a:latin typeface="Times New Roman"/>
                <a:ea typeface="Times New Roman"/>
                <a:cs typeface="Times New Roman"/>
                <a:sym typeface="Times New Roman"/>
              </a:rPr>
              <a:t>, S. Rosenthal, P. </a:t>
            </a:r>
            <a:r>
              <a:rPr lang="en-US" sz="1200" dirty="0" err="1">
                <a:solidFill>
                  <a:srgbClr val="000000"/>
                </a:solidFill>
                <a:latin typeface="Times New Roman"/>
                <a:ea typeface="Times New Roman"/>
                <a:cs typeface="Times New Roman"/>
                <a:sym typeface="Times New Roman"/>
              </a:rPr>
              <a:t>Atanasova</a:t>
            </a:r>
            <a:r>
              <a:rPr lang="en-US" sz="1200" dirty="0">
                <a:solidFill>
                  <a:srgbClr val="000000"/>
                </a:solidFill>
                <a:latin typeface="Times New Roman"/>
                <a:ea typeface="Times New Roman"/>
                <a:cs typeface="Times New Roman"/>
                <a:sym typeface="Times New Roman"/>
              </a:rPr>
              <a:t>, G. </a:t>
            </a:r>
            <a:r>
              <a:rPr lang="en-US" sz="1200" dirty="0" err="1">
                <a:solidFill>
                  <a:srgbClr val="000000"/>
                </a:solidFill>
                <a:latin typeface="Times New Roman"/>
                <a:ea typeface="Times New Roman"/>
                <a:cs typeface="Times New Roman"/>
                <a:sym typeface="Times New Roman"/>
              </a:rPr>
              <a:t>Karadzhov</a:t>
            </a:r>
            <a:r>
              <a:rPr lang="en-US" sz="1200" dirty="0">
                <a:solidFill>
                  <a:srgbClr val="000000"/>
                </a:solidFill>
                <a:latin typeface="Times New Roman"/>
                <a:ea typeface="Times New Roman"/>
                <a:cs typeface="Times New Roman"/>
                <a:sym typeface="Times New Roman"/>
              </a:rPr>
              <a:t>, H. Mubarak, L. </a:t>
            </a:r>
            <a:r>
              <a:rPr lang="en-US" sz="1200" dirty="0" err="1">
                <a:solidFill>
                  <a:srgbClr val="000000"/>
                </a:solidFill>
                <a:latin typeface="Times New Roman"/>
                <a:ea typeface="Times New Roman"/>
                <a:cs typeface="Times New Roman"/>
                <a:sym typeface="Times New Roman"/>
              </a:rPr>
              <a:t>Derczynski</a:t>
            </a:r>
            <a:r>
              <a:rPr lang="en-US" sz="1200" dirty="0">
                <a:solidFill>
                  <a:srgbClr val="000000"/>
                </a:solidFill>
                <a:latin typeface="Times New Roman"/>
                <a:ea typeface="Times New Roman"/>
                <a:cs typeface="Times New Roman"/>
                <a:sym typeface="Times New Roman"/>
              </a:rPr>
              <a:t>, Z. </a:t>
            </a:r>
            <a:r>
              <a:rPr lang="en-US" sz="1200" dirty="0" err="1">
                <a:solidFill>
                  <a:srgbClr val="000000"/>
                </a:solidFill>
                <a:latin typeface="Times New Roman"/>
                <a:ea typeface="Times New Roman"/>
                <a:cs typeface="Times New Roman"/>
                <a:sym typeface="Times New Roman"/>
              </a:rPr>
              <a:t>Pitenis</a:t>
            </a:r>
            <a:r>
              <a:rPr lang="en-US" sz="1200" dirty="0">
                <a:solidFill>
                  <a:srgbClr val="000000"/>
                </a:solidFill>
                <a:latin typeface="Times New Roman"/>
                <a:ea typeface="Times New Roman"/>
                <a:cs typeface="Times New Roman"/>
                <a:sym typeface="Times New Roman"/>
              </a:rPr>
              <a:t>, and Ç. </a:t>
            </a:r>
            <a:r>
              <a:rPr lang="en-US" sz="1200" dirty="0" err="1">
                <a:solidFill>
                  <a:srgbClr val="000000"/>
                </a:solidFill>
                <a:latin typeface="Times New Roman"/>
                <a:ea typeface="Times New Roman"/>
                <a:cs typeface="Times New Roman"/>
                <a:sym typeface="Times New Roman"/>
              </a:rPr>
              <a:t>Çöltekin</a:t>
            </a:r>
            <a:r>
              <a:rPr lang="en-US" sz="1200" dirty="0">
                <a:solidFill>
                  <a:srgbClr val="000000"/>
                </a:solidFill>
                <a:latin typeface="Times New Roman"/>
                <a:ea typeface="Times New Roman"/>
                <a:cs typeface="Times New Roman"/>
                <a:sym typeface="Times New Roman"/>
              </a:rPr>
              <a:t>, “SemEval-2020 task 12: Multilingual offensive language identification in social media (</a:t>
            </a:r>
            <a:r>
              <a:rPr lang="en-US" sz="1200" dirty="0" err="1">
                <a:solidFill>
                  <a:srgbClr val="000000"/>
                </a:solidFill>
                <a:latin typeface="Times New Roman"/>
                <a:ea typeface="Times New Roman"/>
                <a:cs typeface="Times New Roman"/>
                <a:sym typeface="Times New Roman"/>
              </a:rPr>
              <a:t>OffensEval</a:t>
            </a:r>
            <a:r>
              <a:rPr lang="en-US" sz="1200" dirty="0">
                <a:solidFill>
                  <a:srgbClr val="000000"/>
                </a:solidFill>
                <a:latin typeface="Times New Roman"/>
                <a:ea typeface="Times New Roman"/>
                <a:cs typeface="Times New Roman"/>
                <a:sym typeface="Times New Roman"/>
              </a:rPr>
              <a:t> 2020),” in Proceedings of the Fourteenth Workshop on Semantic Evaluation, (Barcelona (online)), pp. 1425–1447, International Committee for Computational Linguistics, Dec. 2020.</a:t>
            </a:r>
          </a:p>
          <a:p>
            <a:pPr marL="342900" lvl="0" indent="-228600" algn="just">
              <a:buClr>
                <a:srgbClr val="000000"/>
              </a:buClr>
              <a:buSzPct val="100000"/>
              <a:buFont typeface="+mj-lt"/>
              <a:buAutoNum type="arabicPeriod"/>
            </a:pPr>
            <a:endParaRPr lang="en-US" sz="1200" dirty="0">
              <a:solidFill>
                <a:srgbClr val="000000"/>
              </a:solidFill>
              <a:latin typeface="Times New Roman"/>
              <a:ea typeface="Times New Roman"/>
              <a:cs typeface="Times New Roman"/>
              <a:sym typeface="Times New Roman"/>
            </a:endParaRPr>
          </a:p>
          <a:p>
            <a:pPr marL="342900" lvl="0" indent="-228600" algn="just">
              <a:buClr>
                <a:srgbClr val="000000"/>
              </a:buClr>
              <a:buSzPct val="100000"/>
              <a:buFont typeface="+mj-lt"/>
              <a:buAutoNum type="arabicPeriod"/>
            </a:pPr>
            <a:r>
              <a:rPr lang="en-US" sz="1200" dirty="0">
                <a:solidFill>
                  <a:srgbClr val="000000"/>
                </a:solidFill>
                <a:latin typeface="Times New Roman"/>
                <a:ea typeface="Times New Roman"/>
                <a:cs typeface="Times New Roman"/>
                <a:sym typeface="Times New Roman"/>
              </a:rPr>
              <a:t> J. </a:t>
            </a:r>
            <a:r>
              <a:rPr lang="en-US" sz="1200" dirty="0" err="1">
                <a:solidFill>
                  <a:srgbClr val="000000"/>
                </a:solidFill>
                <a:latin typeface="Times New Roman"/>
                <a:ea typeface="Times New Roman"/>
                <a:cs typeface="Times New Roman"/>
                <a:sym typeface="Times New Roman"/>
              </a:rPr>
              <a:t>Drakett</a:t>
            </a:r>
            <a:r>
              <a:rPr lang="en-US" sz="1200" dirty="0">
                <a:solidFill>
                  <a:srgbClr val="000000"/>
                </a:solidFill>
                <a:latin typeface="Times New Roman"/>
                <a:ea typeface="Times New Roman"/>
                <a:cs typeface="Times New Roman"/>
                <a:sym typeface="Times New Roman"/>
              </a:rPr>
              <a:t>, B. Rickett, K. Day, and K. Milnes, “Old jokes, new media–online sexism and constructions of gender in internet memes,” Feminism &amp; Psychology, vol. 28, no. 1, pp. 109–127, 2018.</a:t>
            </a:r>
          </a:p>
          <a:p>
            <a:pPr marL="342900" lvl="0" indent="-228600" algn="just">
              <a:buClr>
                <a:srgbClr val="000000"/>
              </a:buClr>
              <a:buSzPct val="100000"/>
              <a:buFont typeface="+mj-lt"/>
              <a:buAutoNum type="arabicPeriod"/>
            </a:pPr>
            <a:endParaRPr lang="en-US" sz="1200" dirty="0">
              <a:solidFill>
                <a:srgbClr val="000000"/>
              </a:solidFill>
              <a:latin typeface="Times New Roman"/>
              <a:ea typeface="Times New Roman"/>
              <a:cs typeface="Times New Roman"/>
              <a:sym typeface="Times New Roman"/>
            </a:endParaRPr>
          </a:p>
          <a:p>
            <a:pPr marL="342900" lvl="0" indent="-228600" algn="just">
              <a:buClr>
                <a:srgbClr val="000000"/>
              </a:buClr>
              <a:buSzPct val="100000"/>
              <a:buFont typeface="+mj-lt"/>
              <a:buAutoNum type="arabicPeriod"/>
            </a:pPr>
            <a:r>
              <a:rPr lang="en-US" sz="1200" dirty="0">
                <a:solidFill>
                  <a:srgbClr val="000000"/>
                </a:solidFill>
                <a:latin typeface="Times New Roman"/>
                <a:ea typeface="Times New Roman"/>
                <a:cs typeface="Times New Roman"/>
                <a:sym typeface="Times New Roman"/>
              </a:rPr>
              <a:t>S. </a:t>
            </a:r>
            <a:r>
              <a:rPr lang="en-US" sz="1200" dirty="0" err="1">
                <a:solidFill>
                  <a:srgbClr val="000000"/>
                </a:solidFill>
                <a:latin typeface="Times New Roman"/>
                <a:ea typeface="Times New Roman"/>
                <a:cs typeface="Times New Roman"/>
                <a:sym typeface="Times New Roman"/>
              </a:rPr>
              <a:t>Suryawanshi</a:t>
            </a:r>
            <a:r>
              <a:rPr lang="en-US" sz="1200" dirty="0">
                <a:solidFill>
                  <a:srgbClr val="000000"/>
                </a:solidFill>
                <a:latin typeface="Times New Roman"/>
                <a:ea typeface="Times New Roman"/>
                <a:cs typeface="Times New Roman"/>
                <a:sym typeface="Times New Roman"/>
              </a:rPr>
              <a:t>, B. R. </a:t>
            </a:r>
            <a:r>
              <a:rPr lang="en-US" sz="1200" dirty="0" err="1">
                <a:solidFill>
                  <a:srgbClr val="000000"/>
                </a:solidFill>
                <a:latin typeface="Times New Roman"/>
                <a:ea typeface="Times New Roman"/>
                <a:cs typeface="Times New Roman"/>
                <a:sym typeface="Times New Roman"/>
              </a:rPr>
              <a:t>Chakravarthi</a:t>
            </a:r>
            <a:r>
              <a:rPr lang="en-US" sz="1200" dirty="0">
                <a:solidFill>
                  <a:srgbClr val="000000"/>
                </a:solidFill>
                <a:latin typeface="Times New Roman"/>
                <a:ea typeface="Times New Roman"/>
                <a:cs typeface="Times New Roman"/>
                <a:sym typeface="Times New Roman"/>
              </a:rPr>
              <a:t>, M. </a:t>
            </a:r>
            <a:r>
              <a:rPr lang="en-US" sz="1200" dirty="0" err="1">
                <a:solidFill>
                  <a:srgbClr val="000000"/>
                </a:solidFill>
                <a:latin typeface="Times New Roman"/>
                <a:ea typeface="Times New Roman"/>
                <a:cs typeface="Times New Roman"/>
                <a:sym typeface="Times New Roman"/>
              </a:rPr>
              <a:t>Arcan</a:t>
            </a:r>
            <a:r>
              <a:rPr lang="en-US" sz="1200" dirty="0">
                <a:solidFill>
                  <a:srgbClr val="000000"/>
                </a:solidFill>
                <a:latin typeface="Times New Roman"/>
                <a:ea typeface="Times New Roman"/>
                <a:cs typeface="Times New Roman"/>
                <a:sym typeface="Times New Roman"/>
              </a:rPr>
              <a:t>, and P. </a:t>
            </a:r>
            <a:r>
              <a:rPr lang="en-US" sz="1200" dirty="0" err="1">
                <a:solidFill>
                  <a:srgbClr val="000000"/>
                </a:solidFill>
                <a:latin typeface="Times New Roman"/>
                <a:ea typeface="Times New Roman"/>
                <a:cs typeface="Times New Roman"/>
                <a:sym typeface="Times New Roman"/>
              </a:rPr>
              <a:t>Buitelaar</a:t>
            </a:r>
            <a:r>
              <a:rPr lang="en-US" sz="1200" dirty="0">
                <a:solidFill>
                  <a:srgbClr val="000000"/>
                </a:solidFill>
                <a:latin typeface="Times New Roman"/>
                <a:ea typeface="Times New Roman"/>
                <a:cs typeface="Times New Roman"/>
                <a:sym typeface="Times New Roman"/>
              </a:rPr>
              <a:t>, “Multimodal meme dataset (</a:t>
            </a:r>
            <a:r>
              <a:rPr lang="en-US" sz="1200" dirty="0" err="1">
                <a:solidFill>
                  <a:srgbClr val="000000"/>
                </a:solidFill>
                <a:latin typeface="Times New Roman"/>
                <a:ea typeface="Times New Roman"/>
                <a:cs typeface="Times New Roman"/>
                <a:sym typeface="Times New Roman"/>
              </a:rPr>
              <a:t>MultiOFF</a:t>
            </a:r>
            <a:r>
              <a:rPr lang="en-US" sz="1200" dirty="0">
                <a:solidFill>
                  <a:srgbClr val="000000"/>
                </a:solidFill>
                <a:latin typeface="Times New Roman"/>
                <a:ea typeface="Times New Roman"/>
                <a:cs typeface="Times New Roman"/>
                <a:sym typeface="Times New Roman"/>
              </a:rPr>
              <a:t>) for identifying offensive content in image and text,” in Proceedings of the Second Workshop on Trolling, Aggression and Cyberbullying, (Marseille, France), pp. 32–41, European Language Resources Association (ELRA), May 2020.</a:t>
            </a:r>
          </a:p>
          <a:p>
            <a:pPr marL="342900" lvl="0" indent="-228600" algn="just">
              <a:buClr>
                <a:srgbClr val="000000"/>
              </a:buClr>
              <a:buSzPct val="100000"/>
              <a:buFont typeface="+mj-lt"/>
              <a:buAutoNum type="arabicPeriod"/>
            </a:pPr>
            <a:endParaRPr lang="en-US" sz="1200" dirty="0">
              <a:solidFill>
                <a:srgbClr val="000000"/>
              </a:solidFill>
              <a:latin typeface="Times New Roman"/>
              <a:ea typeface="Times New Roman"/>
              <a:cs typeface="Times New Roman"/>
              <a:sym typeface="Times New Roman"/>
            </a:endParaRPr>
          </a:p>
          <a:p>
            <a:pPr marL="342900" lvl="0" indent="-228600" algn="just">
              <a:buClr>
                <a:srgbClr val="000000"/>
              </a:buClr>
              <a:buSzPct val="100000"/>
              <a:buFont typeface="+mj-lt"/>
              <a:buAutoNum type="arabicPeriod"/>
            </a:pPr>
            <a:r>
              <a:rPr lang="en-US" sz="1200" dirty="0">
                <a:solidFill>
                  <a:srgbClr val="000000"/>
                </a:solidFill>
                <a:latin typeface="Times New Roman"/>
                <a:ea typeface="Times New Roman"/>
                <a:cs typeface="Times New Roman"/>
                <a:sym typeface="Times New Roman"/>
              </a:rPr>
              <a:t>S. </a:t>
            </a:r>
            <a:r>
              <a:rPr lang="en-US" sz="1200" dirty="0" err="1">
                <a:solidFill>
                  <a:srgbClr val="000000"/>
                </a:solidFill>
                <a:latin typeface="Times New Roman"/>
                <a:ea typeface="Times New Roman"/>
                <a:cs typeface="Times New Roman"/>
                <a:sym typeface="Times New Roman"/>
              </a:rPr>
              <a:t>Suryawanshi</a:t>
            </a:r>
            <a:r>
              <a:rPr lang="en-US" sz="1200" dirty="0">
                <a:solidFill>
                  <a:srgbClr val="000000"/>
                </a:solidFill>
                <a:latin typeface="Times New Roman"/>
                <a:ea typeface="Times New Roman"/>
                <a:cs typeface="Times New Roman"/>
                <a:sym typeface="Times New Roman"/>
              </a:rPr>
              <a:t>, B. R. </a:t>
            </a:r>
            <a:r>
              <a:rPr lang="en-US" sz="1200" dirty="0" err="1">
                <a:solidFill>
                  <a:srgbClr val="000000"/>
                </a:solidFill>
                <a:latin typeface="Times New Roman"/>
                <a:ea typeface="Times New Roman"/>
                <a:cs typeface="Times New Roman"/>
                <a:sym typeface="Times New Roman"/>
              </a:rPr>
              <a:t>Chakravarthi</a:t>
            </a:r>
            <a:r>
              <a:rPr lang="en-US" sz="1200" dirty="0">
                <a:solidFill>
                  <a:srgbClr val="000000"/>
                </a:solidFill>
                <a:latin typeface="Times New Roman"/>
                <a:ea typeface="Times New Roman"/>
                <a:cs typeface="Times New Roman"/>
                <a:sym typeface="Times New Roman"/>
              </a:rPr>
              <a:t>, P. Verma, M. </a:t>
            </a:r>
            <a:r>
              <a:rPr lang="en-US" sz="1200" dirty="0" err="1">
                <a:solidFill>
                  <a:srgbClr val="000000"/>
                </a:solidFill>
                <a:latin typeface="Times New Roman"/>
                <a:ea typeface="Times New Roman"/>
                <a:cs typeface="Times New Roman"/>
                <a:sym typeface="Times New Roman"/>
              </a:rPr>
              <a:t>Arcan</a:t>
            </a:r>
            <a:r>
              <a:rPr lang="en-US" sz="1200" dirty="0">
                <a:solidFill>
                  <a:srgbClr val="000000"/>
                </a:solidFill>
                <a:latin typeface="Times New Roman"/>
                <a:ea typeface="Times New Roman"/>
                <a:cs typeface="Times New Roman"/>
                <a:sym typeface="Times New Roman"/>
              </a:rPr>
              <a:t>, J. P. McCrae, and P. </a:t>
            </a:r>
            <a:r>
              <a:rPr lang="en-US" sz="1200" dirty="0" err="1">
                <a:solidFill>
                  <a:srgbClr val="000000"/>
                </a:solidFill>
                <a:latin typeface="Times New Roman"/>
                <a:ea typeface="Times New Roman"/>
                <a:cs typeface="Times New Roman"/>
                <a:sym typeface="Times New Roman"/>
              </a:rPr>
              <a:t>Buitelaar</a:t>
            </a:r>
            <a:r>
              <a:rPr lang="en-US" sz="1200" dirty="0">
                <a:solidFill>
                  <a:srgbClr val="000000"/>
                </a:solidFill>
                <a:latin typeface="Times New Roman"/>
                <a:ea typeface="Times New Roman"/>
                <a:cs typeface="Times New Roman"/>
                <a:sym typeface="Times New Roman"/>
              </a:rPr>
              <a:t>, “A dataset for troll classification of </a:t>
            </a:r>
            <a:r>
              <a:rPr lang="en-US" sz="1200" dirty="0" err="1">
                <a:solidFill>
                  <a:srgbClr val="000000"/>
                </a:solidFill>
                <a:latin typeface="Times New Roman"/>
                <a:ea typeface="Times New Roman"/>
                <a:cs typeface="Times New Roman"/>
                <a:sym typeface="Times New Roman"/>
              </a:rPr>
              <a:t>TamilMemes</a:t>
            </a:r>
            <a:r>
              <a:rPr lang="en-US" sz="1200" dirty="0">
                <a:solidFill>
                  <a:srgbClr val="000000"/>
                </a:solidFill>
                <a:latin typeface="Times New Roman"/>
                <a:ea typeface="Times New Roman"/>
                <a:cs typeface="Times New Roman"/>
                <a:sym typeface="Times New Roman"/>
              </a:rPr>
              <a:t>,” in Proceedings of the WILDRE5– 5th Workshop on Indian Language Data: Resources and Evaluation, (Marseille, France), pp. 7–13, European Language Resources Association (ELRA), May 2020</a:t>
            </a:r>
          </a:p>
        </p:txBody>
      </p:sp>
      <p:sp>
        <p:nvSpPr>
          <p:cNvPr id="3" name="Slide Number Placeholder 2">
            <a:extLst>
              <a:ext uri="{FF2B5EF4-FFF2-40B4-BE49-F238E27FC236}">
                <a16:creationId xmlns:a16="http://schemas.microsoft.com/office/drawing/2014/main" id="{1A08BE59-E9F7-4155-92C3-AF15698270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60</a:t>
            </a:fld>
            <a:endParaRPr lang="en"/>
          </a:p>
        </p:txBody>
      </p:sp>
    </p:spTree>
    <p:extLst>
      <p:ext uri="{BB962C8B-B14F-4D97-AF65-F5344CB8AC3E}">
        <p14:creationId xmlns:p14="http://schemas.microsoft.com/office/powerpoint/2010/main" val="402985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7992383"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References</a:t>
            </a:r>
          </a:p>
        </p:txBody>
      </p:sp>
      <p:sp>
        <p:nvSpPr>
          <p:cNvPr id="2" name="Google Shape;261;p44">
            <a:extLst>
              <a:ext uri="{FF2B5EF4-FFF2-40B4-BE49-F238E27FC236}">
                <a16:creationId xmlns:a16="http://schemas.microsoft.com/office/drawing/2014/main" id="{913123F9-D1AA-4540-8FD5-BB80EAFEFC70}"/>
              </a:ext>
            </a:extLst>
          </p:cNvPr>
          <p:cNvSpPr txBox="1">
            <a:spLocks noGrp="1"/>
          </p:cNvSpPr>
          <p:nvPr>
            <p:ph type="body" idx="1"/>
          </p:nvPr>
        </p:nvSpPr>
        <p:spPr>
          <a:xfrm>
            <a:off x="431950" y="876949"/>
            <a:ext cx="8292502" cy="4186117"/>
          </a:xfrm>
          <a:prstGeom prst="rect">
            <a:avLst/>
          </a:prstGeom>
        </p:spPr>
        <p:txBody>
          <a:bodyPr spcFirstLastPara="1" wrap="square" lIns="91425" tIns="91425" rIns="91425" bIns="91425" anchor="t" anchorCtr="0">
            <a:noAutofit/>
          </a:bodyPr>
          <a:lstStyle/>
          <a:p>
            <a:pPr marL="342900" lvl="0" indent="-228600" algn="just">
              <a:buClr>
                <a:srgbClr val="000000"/>
              </a:buClr>
              <a:buSzPct val="100000"/>
              <a:buFont typeface="+mj-lt"/>
              <a:buAutoNum type="arabicPeriod" startAt="6"/>
            </a:pPr>
            <a:r>
              <a:rPr lang="en-US" sz="1200" dirty="0">
                <a:solidFill>
                  <a:schemeClr val="tx2">
                    <a:lumMod val="10000"/>
                  </a:schemeClr>
                </a:solidFill>
                <a:latin typeface="Times New Roman"/>
                <a:ea typeface="Times New Roman"/>
                <a:cs typeface="Times New Roman"/>
                <a:sym typeface="Times New Roman"/>
              </a:rPr>
              <a:t>L. G. Mojica de la Vega and V. Ng, “Modeling trolling in social media conversations,” in Proceedings of the Eleventh International Conference on Language Resources and Evaluation (LREC 2018), (Miyazaki, Japan), European Language Resources Association (ELRA), May 2018.</a:t>
            </a:r>
          </a:p>
          <a:p>
            <a:pPr marL="342900" lvl="0" indent="-228600" algn="just">
              <a:buClr>
                <a:srgbClr val="000000"/>
              </a:buClr>
              <a:buSzPct val="100000"/>
              <a:buFont typeface="+mj-lt"/>
              <a:buAutoNum type="arabicPeriod" startAt="6"/>
            </a:pPr>
            <a:endParaRPr lang="en-US" sz="1200" dirty="0">
              <a:solidFill>
                <a:schemeClr val="tx2">
                  <a:lumMod val="10000"/>
                </a:schemeClr>
              </a:solidFill>
              <a:latin typeface="Times New Roman"/>
              <a:ea typeface="Times New Roman"/>
              <a:cs typeface="Times New Roman"/>
              <a:sym typeface="Times New Roman"/>
            </a:endParaRPr>
          </a:p>
          <a:p>
            <a:pPr marL="342900" lvl="0" indent="-228600" algn="just">
              <a:buClr>
                <a:srgbClr val="000000"/>
              </a:buClr>
              <a:buSzPct val="100000"/>
              <a:buFont typeface="+mj-lt"/>
              <a:buAutoNum type="arabicPeriod" startAt="6"/>
            </a:pPr>
            <a:r>
              <a:rPr lang="en-US" sz="1200" dirty="0">
                <a:solidFill>
                  <a:srgbClr val="000000"/>
                </a:solidFill>
                <a:latin typeface="Times New Roman"/>
                <a:ea typeface="Times New Roman"/>
                <a:cs typeface="Times New Roman"/>
                <a:sym typeface="Times New Roman"/>
              </a:rPr>
              <a:t>K. </a:t>
            </a:r>
            <a:r>
              <a:rPr lang="en-US" sz="1200" dirty="0" err="1">
                <a:solidFill>
                  <a:srgbClr val="000000"/>
                </a:solidFill>
                <a:latin typeface="Times New Roman"/>
                <a:ea typeface="Times New Roman"/>
                <a:cs typeface="Times New Roman"/>
                <a:sym typeface="Times New Roman"/>
              </a:rPr>
              <a:t>Perifanos</a:t>
            </a:r>
            <a:r>
              <a:rPr lang="en-US" sz="1200" dirty="0">
                <a:solidFill>
                  <a:srgbClr val="000000"/>
                </a:solidFill>
                <a:latin typeface="Times New Roman"/>
                <a:ea typeface="Times New Roman"/>
                <a:cs typeface="Times New Roman"/>
                <a:sym typeface="Times New Roman"/>
              </a:rPr>
              <a:t> and D. </a:t>
            </a:r>
            <a:r>
              <a:rPr lang="en-US" sz="1200" dirty="0" err="1">
                <a:solidFill>
                  <a:srgbClr val="000000"/>
                </a:solidFill>
                <a:latin typeface="Times New Roman"/>
                <a:ea typeface="Times New Roman"/>
                <a:cs typeface="Times New Roman"/>
                <a:sym typeface="Times New Roman"/>
              </a:rPr>
              <a:t>Goutsos</a:t>
            </a:r>
            <a:r>
              <a:rPr lang="en-US" sz="1200" dirty="0">
                <a:solidFill>
                  <a:srgbClr val="000000"/>
                </a:solidFill>
                <a:latin typeface="Times New Roman"/>
                <a:ea typeface="Times New Roman"/>
                <a:cs typeface="Times New Roman"/>
                <a:sym typeface="Times New Roman"/>
              </a:rPr>
              <a:t>, “Multimodal hate speech detection in </a:t>
            </a:r>
            <a:r>
              <a:rPr lang="en-US" sz="1200" dirty="0" err="1">
                <a:solidFill>
                  <a:srgbClr val="000000"/>
                </a:solidFill>
                <a:latin typeface="Times New Roman"/>
                <a:ea typeface="Times New Roman"/>
                <a:cs typeface="Times New Roman"/>
                <a:sym typeface="Times New Roman"/>
              </a:rPr>
              <a:t>greek</a:t>
            </a:r>
            <a:r>
              <a:rPr lang="en-US" sz="1200" dirty="0">
                <a:solidFill>
                  <a:srgbClr val="000000"/>
                </a:solidFill>
                <a:latin typeface="Times New Roman"/>
                <a:ea typeface="Times New Roman"/>
                <a:cs typeface="Times New Roman"/>
                <a:sym typeface="Times New Roman"/>
              </a:rPr>
              <a:t> social media,” in Preprints, 2021.</a:t>
            </a:r>
          </a:p>
          <a:p>
            <a:pPr marL="342900" lvl="0" indent="-228600" algn="just">
              <a:buClr>
                <a:srgbClr val="000000"/>
              </a:buClr>
              <a:buSzPct val="100000"/>
              <a:buFont typeface="+mj-lt"/>
              <a:buAutoNum type="arabicPeriod" startAt="6"/>
            </a:pPr>
            <a:endParaRPr lang="en-US" sz="1200" dirty="0">
              <a:solidFill>
                <a:srgbClr val="000000"/>
              </a:solidFill>
              <a:latin typeface="Times New Roman"/>
              <a:ea typeface="Times New Roman"/>
              <a:cs typeface="Times New Roman"/>
              <a:sym typeface="Times New Roman"/>
            </a:endParaRPr>
          </a:p>
          <a:p>
            <a:pPr marL="342900" lvl="0" indent="-228600" algn="just">
              <a:buClr>
                <a:srgbClr val="000000"/>
              </a:buClr>
              <a:buSzPct val="100000"/>
              <a:buFont typeface="+mj-lt"/>
              <a:buAutoNum type="arabicPeriod" startAt="6"/>
            </a:pPr>
            <a:r>
              <a:rPr lang="en-US" sz="1200" dirty="0">
                <a:solidFill>
                  <a:srgbClr val="000000"/>
                </a:solidFill>
                <a:latin typeface="Times New Roman"/>
                <a:ea typeface="Times New Roman"/>
                <a:cs typeface="Times New Roman"/>
                <a:sym typeface="Times New Roman"/>
              </a:rPr>
              <a:t>K. Kumari, J. P. Singh, Y. K. Dwivedi, and N. P. Rana, “Multi-modal aggression identification using convolutional neural network and binary particle swarm optimization,” Future Generation Computer Systems, vol. 118, pp. 187–197, 2021.</a:t>
            </a:r>
          </a:p>
          <a:p>
            <a:pPr marL="342900" lvl="0" indent="-228600" algn="just">
              <a:buClr>
                <a:srgbClr val="000000"/>
              </a:buClr>
              <a:buSzPct val="100000"/>
              <a:buFont typeface="+mj-lt"/>
              <a:buAutoNum type="arabicPeriod" startAt="6"/>
            </a:pPr>
            <a:endParaRPr lang="en-US" sz="1200" dirty="0">
              <a:solidFill>
                <a:srgbClr val="000000"/>
              </a:solidFill>
              <a:latin typeface="Times New Roman"/>
              <a:ea typeface="Times New Roman"/>
              <a:cs typeface="Times New Roman"/>
              <a:sym typeface="Times New Roman"/>
            </a:endParaRPr>
          </a:p>
          <a:p>
            <a:pPr marL="342900" lvl="0" indent="-228600" algn="just">
              <a:buClr>
                <a:srgbClr val="000000"/>
              </a:buClr>
              <a:buSzPct val="100000"/>
              <a:buFont typeface="+mj-lt"/>
              <a:buAutoNum type="arabicPeriod" startAt="6"/>
            </a:pPr>
            <a:r>
              <a:rPr lang="en-US" sz="1200" dirty="0">
                <a:solidFill>
                  <a:srgbClr val="000000"/>
                </a:solidFill>
                <a:latin typeface="Times New Roman"/>
                <a:ea typeface="Times New Roman"/>
                <a:cs typeface="Times New Roman"/>
                <a:sym typeface="Times New Roman"/>
              </a:rPr>
              <a:t>R. Gomez, J. </a:t>
            </a:r>
            <a:r>
              <a:rPr lang="en-US" sz="1200" dirty="0" err="1">
                <a:solidFill>
                  <a:srgbClr val="000000"/>
                </a:solidFill>
                <a:latin typeface="Times New Roman"/>
                <a:ea typeface="Times New Roman"/>
                <a:cs typeface="Times New Roman"/>
                <a:sym typeface="Times New Roman"/>
              </a:rPr>
              <a:t>Gibert</a:t>
            </a:r>
            <a:r>
              <a:rPr lang="en-US" sz="1200" dirty="0">
                <a:solidFill>
                  <a:srgbClr val="000000"/>
                </a:solidFill>
                <a:latin typeface="Times New Roman"/>
                <a:ea typeface="Times New Roman"/>
                <a:cs typeface="Times New Roman"/>
                <a:sym typeface="Times New Roman"/>
              </a:rPr>
              <a:t>, L. Gomez, and D. </a:t>
            </a:r>
            <a:r>
              <a:rPr lang="en-US" sz="1200" dirty="0" err="1">
                <a:solidFill>
                  <a:srgbClr val="000000"/>
                </a:solidFill>
                <a:latin typeface="Times New Roman"/>
                <a:ea typeface="Times New Roman"/>
                <a:cs typeface="Times New Roman"/>
                <a:sym typeface="Times New Roman"/>
              </a:rPr>
              <a:t>Karatzas</a:t>
            </a:r>
            <a:r>
              <a:rPr lang="en-US" sz="1200" dirty="0">
                <a:solidFill>
                  <a:srgbClr val="000000"/>
                </a:solidFill>
                <a:latin typeface="Times New Roman"/>
                <a:ea typeface="Times New Roman"/>
                <a:cs typeface="Times New Roman"/>
                <a:sym typeface="Times New Roman"/>
              </a:rPr>
              <a:t>, “Exploring hate speech detection in multimodal publications,” in Proceedings of the IEEE/CVF Winter Conference on Applications of Computer Vision (WACV), March 2020.</a:t>
            </a:r>
          </a:p>
          <a:p>
            <a:pPr marL="342900" lvl="0" indent="-228600" algn="just">
              <a:buClr>
                <a:srgbClr val="000000"/>
              </a:buClr>
              <a:buSzPct val="100000"/>
              <a:buFont typeface="+mj-lt"/>
              <a:buAutoNum type="arabicPeriod" startAt="6"/>
            </a:pPr>
            <a:endParaRPr lang="en-US" sz="1200" dirty="0">
              <a:solidFill>
                <a:srgbClr val="000000"/>
              </a:solidFill>
              <a:latin typeface="Times New Roman"/>
              <a:ea typeface="Times New Roman"/>
              <a:cs typeface="Times New Roman"/>
              <a:sym typeface="Times New Roman"/>
            </a:endParaRPr>
          </a:p>
          <a:p>
            <a:pPr marL="342900" lvl="0" indent="-228600" algn="just">
              <a:buClr>
                <a:srgbClr val="000000"/>
              </a:buClr>
              <a:buSzPct val="100000"/>
              <a:buFont typeface="+mj-lt"/>
              <a:buAutoNum type="arabicPeriod" startAt="6"/>
            </a:pPr>
            <a:r>
              <a:rPr lang="en-US" sz="1200" dirty="0">
                <a:solidFill>
                  <a:srgbClr val="000000"/>
                </a:solidFill>
                <a:latin typeface="Times New Roman"/>
                <a:ea typeface="Times New Roman"/>
                <a:cs typeface="Times New Roman"/>
                <a:sym typeface="Times New Roman"/>
              </a:rPr>
              <a:t>E. Hossain, O. Sharif, and M. M. Hoque, “NLP-CUET@DravidianLangTechEACL2021: Investigating visual and textual features to identify trolls from multimodal social media memes,” in Proceedings of the First Workshop on Speech and Language Technologies for Dravidian Languages, (Kyiv), pp. 300–306, Association for Computational Linguistics, Apr. 2021.</a:t>
            </a:r>
          </a:p>
          <a:p>
            <a:pPr marL="342900" lvl="0" indent="-228600" algn="just">
              <a:buClr>
                <a:srgbClr val="000000"/>
              </a:buClr>
              <a:buSzPct val="100000"/>
              <a:buFont typeface="+mj-lt"/>
              <a:buAutoNum type="arabicPeriod" startAt="6"/>
            </a:pPr>
            <a:endParaRPr lang="en-US" sz="1200" dirty="0">
              <a:solidFill>
                <a:srgbClr val="000000"/>
              </a:solidFill>
              <a:latin typeface="Times New Roman"/>
              <a:ea typeface="Times New Roman"/>
              <a:cs typeface="Times New Roman"/>
              <a:sym typeface="Times New Roman"/>
            </a:endParaRPr>
          </a:p>
          <a:p>
            <a:pPr marL="342900" lvl="0" indent="-228600" algn="just">
              <a:buClr>
                <a:srgbClr val="000000"/>
              </a:buClr>
              <a:buSzPct val="100000"/>
              <a:buFont typeface="+mj-lt"/>
              <a:buAutoNum type="arabicPeriod" startAt="6"/>
            </a:pPr>
            <a:r>
              <a:rPr lang="en-US" sz="1200" dirty="0">
                <a:solidFill>
                  <a:srgbClr val="000000"/>
                </a:solidFill>
                <a:latin typeface="Times New Roman"/>
                <a:ea typeface="Times New Roman"/>
                <a:cs typeface="Times New Roman"/>
                <a:sym typeface="Times New Roman"/>
              </a:rPr>
              <a:t>S. Wang, J. Liu, X. Ouyang, and Y. Sun, “Galileo at SemEval-2020 task 12: Multi-lingual learning for offensive language identification using pre-trained </a:t>
            </a:r>
            <a:r>
              <a:rPr lang="en-US" sz="1200" dirty="0" err="1">
                <a:solidFill>
                  <a:srgbClr val="000000"/>
                </a:solidFill>
                <a:latin typeface="Times New Roman"/>
                <a:ea typeface="Times New Roman"/>
                <a:cs typeface="Times New Roman"/>
                <a:sym typeface="Times New Roman"/>
              </a:rPr>
              <a:t>language</a:t>
            </a:r>
            <a:r>
              <a:rPr lang="en-US" sz="1200" dirty="0">
                <a:solidFill>
                  <a:srgbClr val="000000"/>
                </a:solidFill>
                <a:latin typeface="Times New Roman"/>
                <a:ea typeface="Times New Roman"/>
                <a:cs typeface="Times New Roman"/>
                <a:sym typeface="Times New Roman"/>
              </a:rPr>
              <a:t> models,” in Proceedings of the Fourteenth Workshop on Semantic </a:t>
            </a:r>
            <a:r>
              <a:rPr lang="en-US" sz="1200" dirty="0" err="1">
                <a:solidFill>
                  <a:srgbClr val="000000"/>
                </a:solidFill>
                <a:latin typeface="Times New Roman"/>
                <a:ea typeface="Times New Roman"/>
                <a:cs typeface="Times New Roman"/>
                <a:sym typeface="Times New Roman"/>
              </a:rPr>
              <a:t>Evaluation</a:t>
            </a:r>
            <a:r>
              <a:rPr lang="en-US" sz="1200" dirty="0">
                <a:solidFill>
                  <a:srgbClr val="000000"/>
                </a:solidFill>
                <a:latin typeface="Times New Roman"/>
                <a:ea typeface="Times New Roman"/>
                <a:cs typeface="Times New Roman"/>
                <a:sym typeface="Times New Roman"/>
              </a:rPr>
              <a:t>, (Barcelona (online)), pp. 1448–1455, International Committee for </a:t>
            </a:r>
            <a:r>
              <a:rPr lang="en-US" sz="1200" dirty="0" err="1">
                <a:solidFill>
                  <a:srgbClr val="000000"/>
                </a:solidFill>
                <a:latin typeface="Times New Roman"/>
                <a:ea typeface="Times New Roman"/>
                <a:cs typeface="Times New Roman"/>
                <a:sym typeface="Times New Roman"/>
              </a:rPr>
              <a:t>Computational</a:t>
            </a:r>
            <a:r>
              <a:rPr lang="en-US" sz="1200" dirty="0">
                <a:solidFill>
                  <a:srgbClr val="000000"/>
                </a:solidFill>
                <a:latin typeface="Times New Roman"/>
                <a:ea typeface="Times New Roman"/>
                <a:cs typeface="Times New Roman"/>
                <a:sym typeface="Times New Roman"/>
              </a:rPr>
              <a:t> Linguistics, Dec. 2020.</a:t>
            </a:r>
          </a:p>
          <a:p>
            <a:pPr marL="342900" lvl="0" indent="-228600" algn="just">
              <a:buClr>
                <a:srgbClr val="000000"/>
              </a:buClr>
              <a:buSzPct val="100000"/>
              <a:buFont typeface="+mj-lt"/>
              <a:buAutoNum type="arabicPeriod" startAt="6"/>
            </a:pPr>
            <a:endParaRPr lang="en-US" sz="1200" dirty="0">
              <a:solidFill>
                <a:srgbClr val="000000"/>
              </a:solidFill>
              <a:latin typeface="Times New Roman"/>
              <a:ea typeface="Times New Roman"/>
              <a:cs typeface="Times New Roman"/>
              <a:sym typeface="Times New Roman"/>
            </a:endParaRPr>
          </a:p>
          <a:p>
            <a:pPr marL="114300" lvl="0" indent="0" algn="just">
              <a:buClr>
                <a:srgbClr val="000000"/>
              </a:buClr>
              <a:buNone/>
            </a:pPr>
            <a:endParaRPr lang="en-US" sz="1200" dirty="0">
              <a:solidFill>
                <a:srgbClr val="000000"/>
              </a:solidFill>
              <a:latin typeface="Times New Roman"/>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34027BC3-6907-4477-B453-AAECC232A9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61</a:t>
            </a:fld>
            <a:endParaRPr lang="en"/>
          </a:p>
        </p:txBody>
      </p:sp>
    </p:spTree>
    <p:extLst>
      <p:ext uri="{BB962C8B-B14F-4D97-AF65-F5344CB8AC3E}">
        <p14:creationId xmlns:p14="http://schemas.microsoft.com/office/powerpoint/2010/main" val="2546844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31949" y="204550"/>
            <a:ext cx="7992383" cy="572700"/>
          </a:xfrm>
          <a:prstGeom prst="rect">
            <a:avLst/>
          </a:prstGeom>
        </p:spPr>
        <p:txBody>
          <a:bodyPr spcFirstLastPara="1" wrap="square" lIns="91425" tIns="91425" rIns="91425" bIns="91425" anchor="t" anchorCtr="0">
            <a:normAutofit fontScale="90000"/>
          </a:bodyPr>
          <a:lstStyle/>
          <a:p>
            <a:r>
              <a:rPr lang="en-US" b="1" dirty="0">
                <a:latin typeface="Proxima Nova"/>
                <a:ea typeface="Proxima Nova"/>
                <a:cs typeface="Proxima Nova"/>
                <a:sym typeface="Proxima Nova"/>
              </a:rPr>
              <a:t>Q &amp; A</a:t>
            </a:r>
          </a:p>
        </p:txBody>
      </p:sp>
      <p:pic>
        <p:nvPicPr>
          <p:cNvPr id="5" name="Picture 4">
            <a:extLst>
              <a:ext uri="{FF2B5EF4-FFF2-40B4-BE49-F238E27FC236}">
                <a16:creationId xmlns:a16="http://schemas.microsoft.com/office/drawing/2014/main" id="{62EAC94B-FAD8-941C-2827-BFA5EDECA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216" y="1388534"/>
            <a:ext cx="2876518" cy="28765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a:extLst>
              <a:ext uri="{FF2B5EF4-FFF2-40B4-BE49-F238E27FC236}">
                <a16:creationId xmlns:a16="http://schemas.microsoft.com/office/drawing/2014/main" id="{17B5F244-B086-4395-B8BE-28C37D0FDA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62</a:t>
            </a:fld>
            <a:endParaRPr lang="en"/>
          </a:p>
        </p:txBody>
      </p:sp>
    </p:spTree>
    <p:extLst>
      <p:ext uri="{BB962C8B-B14F-4D97-AF65-F5344CB8AC3E}">
        <p14:creationId xmlns:p14="http://schemas.microsoft.com/office/powerpoint/2010/main" val="275693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Challenges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pic>
        <p:nvPicPr>
          <p:cNvPr id="91" name="Google Shape;91;p18"/>
          <p:cNvPicPr preferRelativeResize="0"/>
          <p:nvPr/>
        </p:nvPicPr>
        <p:blipFill>
          <a:blip r:embed="rId3">
            <a:alphaModFix/>
          </a:blip>
          <a:stretch>
            <a:fillRect/>
          </a:stretch>
        </p:blipFill>
        <p:spPr>
          <a:xfrm>
            <a:off x="366150" y="876200"/>
            <a:ext cx="8839199" cy="4009611"/>
          </a:xfrm>
          <a:prstGeom prst="rect">
            <a:avLst/>
          </a:prstGeom>
          <a:noFill/>
          <a:ln>
            <a:noFill/>
          </a:ln>
        </p:spPr>
      </p:pic>
      <p:sp>
        <p:nvSpPr>
          <p:cNvPr id="2" name="Slide Number Placeholder 1">
            <a:extLst>
              <a:ext uri="{FF2B5EF4-FFF2-40B4-BE49-F238E27FC236}">
                <a16:creationId xmlns:a16="http://schemas.microsoft.com/office/drawing/2014/main" id="{E2A84202-0B03-4DCB-80BE-4DFC0F05A4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Challenges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pic>
        <p:nvPicPr>
          <p:cNvPr id="97" name="Google Shape;97;p19"/>
          <p:cNvPicPr preferRelativeResize="0"/>
          <p:nvPr/>
        </p:nvPicPr>
        <p:blipFill>
          <a:blip r:embed="rId3">
            <a:alphaModFix/>
          </a:blip>
          <a:stretch>
            <a:fillRect/>
          </a:stretch>
        </p:blipFill>
        <p:spPr>
          <a:xfrm>
            <a:off x="431950" y="862875"/>
            <a:ext cx="8839199" cy="3820761"/>
          </a:xfrm>
          <a:prstGeom prst="rect">
            <a:avLst/>
          </a:prstGeom>
          <a:noFill/>
          <a:ln>
            <a:noFill/>
          </a:ln>
        </p:spPr>
      </p:pic>
      <p:sp>
        <p:nvSpPr>
          <p:cNvPr id="2" name="Slide Number Placeholder 1">
            <a:extLst>
              <a:ext uri="{FF2B5EF4-FFF2-40B4-BE49-F238E27FC236}">
                <a16:creationId xmlns:a16="http://schemas.microsoft.com/office/drawing/2014/main" id="{C512848E-052B-463C-8C51-90F0495E78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431950" y="204550"/>
            <a:ext cx="8520600" cy="572700"/>
          </a:xfrm>
          <a:prstGeom prst="rect">
            <a:avLst/>
          </a:prstGeom>
        </p:spPr>
        <p:txBody>
          <a:bodyPr spcFirstLastPara="1" wrap="square" lIns="91425" tIns="91425" rIns="91425" bIns="91425" anchor="t" anchorCtr="0">
            <a:normAutofit fontScale="90000"/>
          </a:bodyPr>
          <a:lstStyle/>
          <a:p>
            <a:pPr lvl="0"/>
            <a:r>
              <a:rPr lang="en" b="1" dirty="0">
                <a:latin typeface="Proxima Nova"/>
                <a:ea typeface="Proxima Nova"/>
                <a:cs typeface="Proxima Nova"/>
                <a:sym typeface="Proxima Nova"/>
              </a:rPr>
              <a:t>Challenges (</a:t>
            </a:r>
            <a:r>
              <a:rPr lang="en-US" b="1" dirty="0">
                <a:latin typeface="Proxima Nova"/>
                <a:ea typeface="Proxima Nova"/>
                <a:cs typeface="Proxima Nova"/>
                <a:sym typeface="Proxima Nova"/>
              </a:rPr>
              <a:t>Cont.</a:t>
            </a:r>
            <a:r>
              <a:rPr lang="en" b="1" dirty="0">
                <a:latin typeface="Proxima Nova"/>
                <a:ea typeface="Proxima Nova"/>
                <a:cs typeface="Proxima Nova"/>
                <a:sym typeface="Proxima Nova"/>
              </a:rPr>
              <a:t>)</a:t>
            </a:r>
            <a:endParaRPr b="1" dirty="0">
              <a:latin typeface="Proxima Nova"/>
              <a:ea typeface="Proxima Nova"/>
              <a:cs typeface="Proxima Nova"/>
              <a:sym typeface="Proxima Nova"/>
            </a:endParaRPr>
          </a:p>
        </p:txBody>
      </p:sp>
      <p:sp>
        <p:nvSpPr>
          <p:cNvPr id="103" name="Google Shape;103;p20"/>
          <p:cNvSpPr txBox="1">
            <a:spLocks noGrp="1"/>
          </p:cNvSpPr>
          <p:nvPr>
            <p:ph type="body" idx="1"/>
          </p:nvPr>
        </p:nvSpPr>
        <p:spPr>
          <a:xfrm>
            <a:off x="431950" y="903650"/>
            <a:ext cx="8643900" cy="3914700"/>
          </a:xfrm>
          <a:prstGeom prst="rect">
            <a:avLst/>
          </a:prstGeom>
        </p:spPr>
        <p:txBody>
          <a:bodyPr spcFirstLastPara="1" wrap="square" lIns="91425" tIns="91425" rIns="91425" bIns="91425" anchor="t" anchorCtr="0">
            <a:noAutofit/>
          </a:bodyPr>
          <a:lstStyle/>
          <a:p>
            <a:pPr marL="0" lvl="0" indent="0" algn="just" rtl="0">
              <a:lnSpc>
                <a:spcPct val="100000"/>
              </a:lnSpc>
              <a:spcAft>
                <a:spcPts val="0"/>
              </a:spcAft>
              <a:buNone/>
            </a:pPr>
            <a:r>
              <a:rPr lang="en" sz="2000" dirty="0">
                <a:solidFill>
                  <a:srgbClr val="0000FF"/>
                </a:solidFill>
                <a:latin typeface="Times New Roman"/>
                <a:ea typeface="Times New Roman"/>
                <a:cs typeface="Times New Roman"/>
                <a:sym typeface="Times New Roman"/>
              </a:rPr>
              <a:t>Key Barriers</a:t>
            </a:r>
            <a:endParaRPr sz="2000" dirty="0">
              <a:solidFill>
                <a:srgbClr val="0000FF"/>
              </a:solidFill>
              <a:latin typeface="Times New Roman"/>
              <a:ea typeface="Times New Roman"/>
              <a:cs typeface="Times New Roman"/>
              <a:sym typeface="Times New Roman"/>
            </a:endParaRPr>
          </a:p>
          <a:p>
            <a:pPr marL="457200" lvl="0" indent="-342900" algn="just" rtl="0">
              <a:spcBef>
                <a:spcPts val="120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Implicit nature </a:t>
            </a:r>
            <a:endParaRPr sz="2000" dirty="0">
              <a:solidFill>
                <a:srgbClr val="000000"/>
              </a:solidFill>
              <a:latin typeface="Times New Roman"/>
              <a:ea typeface="Times New Roman"/>
              <a:cs typeface="Times New Roman"/>
              <a:sym typeface="Times New Roman"/>
            </a:endParaRPr>
          </a:p>
          <a:p>
            <a:pPr marL="457200" lvl="0" indent="-342900" algn="just"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Multi-modality </a:t>
            </a:r>
            <a:endParaRPr sz="2000" dirty="0">
              <a:solidFill>
                <a:srgbClr val="000000"/>
              </a:solidFill>
              <a:latin typeface="Times New Roman"/>
              <a:ea typeface="Times New Roman"/>
              <a:cs typeface="Times New Roman"/>
              <a:sym typeface="Times New Roman"/>
            </a:endParaRPr>
          </a:p>
          <a:p>
            <a:pPr marL="457200" lvl="0" indent="-342900" algn="just"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Complicated structure</a:t>
            </a:r>
            <a:endParaRPr sz="2000" dirty="0">
              <a:solidFill>
                <a:srgbClr val="000000"/>
              </a:solidFill>
              <a:latin typeface="Times New Roman"/>
              <a:ea typeface="Times New Roman"/>
              <a:cs typeface="Times New Roman"/>
              <a:sym typeface="Times New Roman"/>
            </a:endParaRPr>
          </a:p>
          <a:p>
            <a:pPr marL="457200" lvl="0" indent="-342900" algn="just"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Issue of low-resource language</a:t>
            </a:r>
            <a:endParaRPr sz="2000" dirty="0">
              <a:solidFill>
                <a:srgbClr val="000000"/>
              </a:solidFill>
              <a:latin typeface="Times New Roman"/>
              <a:ea typeface="Times New Roman"/>
              <a:cs typeface="Times New Roman"/>
              <a:sym typeface="Times New Roman"/>
            </a:endParaRPr>
          </a:p>
          <a:p>
            <a:pPr marL="457200" lvl="0" indent="-342900" algn="just"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The </a:t>
            </a:r>
            <a:r>
              <a:rPr lang="en" sz="2000" dirty="0">
                <a:solidFill>
                  <a:srgbClr val="00B050"/>
                </a:solidFill>
                <a:latin typeface="Times New Roman"/>
                <a:ea typeface="Times New Roman"/>
                <a:cs typeface="Times New Roman"/>
                <a:sym typeface="Times New Roman"/>
              </a:rPr>
              <a:t>contextual understanding </a:t>
            </a:r>
            <a:r>
              <a:rPr lang="en" sz="2000" dirty="0">
                <a:solidFill>
                  <a:srgbClr val="000000"/>
                </a:solidFill>
                <a:latin typeface="Times New Roman"/>
                <a:ea typeface="Times New Roman"/>
                <a:cs typeface="Times New Roman"/>
                <a:sym typeface="Times New Roman"/>
              </a:rPr>
              <a:t>of natural language</a:t>
            </a:r>
            <a:endParaRPr sz="2000" dirty="0">
              <a:solidFill>
                <a:srgbClr val="000000"/>
              </a:solidFill>
              <a:latin typeface="Times New Roman"/>
              <a:ea typeface="Times New Roman"/>
              <a:cs typeface="Times New Roman"/>
              <a:sym typeface="Times New Roman"/>
            </a:endParaRPr>
          </a:p>
          <a:p>
            <a:pPr marL="457200" lvl="0" indent="-342900" algn="just"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The presence of </a:t>
            </a:r>
            <a:r>
              <a:rPr lang="en" sz="2000" dirty="0">
                <a:solidFill>
                  <a:srgbClr val="00B0F0"/>
                </a:solidFill>
                <a:latin typeface="Times New Roman"/>
                <a:ea typeface="Times New Roman"/>
                <a:cs typeface="Times New Roman"/>
                <a:sym typeface="Times New Roman"/>
              </a:rPr>
              <a:t>ambiguous</a:t>
            </a:r>
            <a:r>
              <a:rPr lang="en" sz="2000" dirty="0">
                <a:solidFill>
                  <a:srgbClr val="000000"/>
                </a:solidFill>
                <a:latin typeface="Times New Roman"/>
                <a:ea typeface="Times New Roman"/>
                <a:cs typeface="Times New Roman"/>
                <a:sym typeface="Times New Roman"/>
              </a:rPr>
              <a:t>, </a:t>
            </a:r>
            <a:r>
              <a:rPr lang="en" sz="2000" dirty="0">
                <a:solidFill>
                  <a:srgbClr val="92D050"/>
                </a:solidFill>
                <a:latin typeface="Times New Roman"/>
                <a:ea typeface="Times New Roman"/>
                <a:cs typeface="Times New Roman"/>
                <a:sym typeface="Times New Roman"/>
              </a:rPr>
              <a:t>humorous</a:t>
            </a:r>
            <a:r>
              <a:rPr lang="en" sz="2000" dirty="0">
                <a:solidFill>
                  <a:srgbClr val="000000"/>
                </a:solidFill>
                <a:latin typeface="Times New Roman"/>
                <a:ea typeface="Times New Roman"/>
                <a:cs typeface="Times New Roman"/>
                <a:sym typeface="Times New Roman"/>
              </a:rPr>
              <a:t>, sarcastic terms, and </a:t>
            </a:r>
            <a:endParaRPr sz="2000" dirty="0">
              <a:solidFill>
                <a:srgbClr val="000000"/>
              </a:solidFill>
              <a:latin typeface="Times New Roman"/>
              <a:ea typeface="Times New Roman"/>
              <a:cs typeface="Times New Roman"/>
              <a:sym typeface="Times New Roman"/>
            </a:endParaRPr>
          </a:p>
          <a:p>
            <a:pPr marL="457200" lvl="0" indent="-342900" algn="just" rtl="0">
              <a:spcBef>
                <a:spcPts val="0"/>
              </a:spcBef>
              <a:spcAft>
                <a:spcPts val="0"/>
              </a:spcAft>
              <a:buClr>
                <a:srgbClr val="000000"/>
              </a:buClr>
              <a:buSzPts val="1800"/>
              <a:buFont typeface="Times New Roman"/>
              <a:buChar char="➢"/>
            </a:pPr>
            <a:r>
              <a:rPr lang="en" sz="2000" dirty="0">
                <a:solidFill>
                  <a:srgbClr val="000000"/>
                </a:solidFill>
                <a:latin typeface="Times New Roman"/>
                <a:ea typeface="Times New Roman"/>
                <a:cs typeface="Times New Roman"/>
                <a:sym typeface="Times New Roman"/>
              </a:rPr>
              <a:t>The absence of </a:t>
            </a:r>
            <a:r>
              <a:rPr lang="en" sz="2000" dirty="0">
                <a:solidFill>
                  <a:srgbClr val="7030A0"/>
                </a:solidFill>
                <a:latin typeface="Times New Roman"/>
                <a:ea typeface="Times New Roman"/>
                <a:cs typeface="Times New Roman"/>
                <a:sym typeface="Times New Roman"/>
              </a:rPr>
              <a:t>baseline methods </a:t>
            </a:r>
            <a:r>
              <a:rPr lang="en" sz="2000" dirty="0">
                <a:solidFill>
                  <a:srgbClr val="000000"/>
                </a:solidFill>
                <a:latin typeface="Times New Roman"/>
                <a:ea typeface="Times New Roman"/>
                <a:cs typeface="Times New Roman"/>
                <a:sym typeface="Times New Roman"/>
              </a:rPr>
              <a:t>and the prevalence of multilingual texts </a:t>
            </a:r>
            <a:endParaRPr sz="2000" dirty="0">
              <a:solidFill>
                <a:srgbClr val="C00000"/>
              </a:solidFill>
              <a:latin typeface="Times New Roman"/>
              <a:ea typeface="Times New Roman"/>
              <a:cs typeface="Times New Roman"/>
              <a:sym typeface="Times New Roman"/>
            </a:endParaRPr>
          </a:p>
          <a:p>
            <a:pPr marL="0" lvl="0" indent="0" algn="l" rtl="0">
              <a:lnSpc>
                <a:spcPct val="95000"/>
              </a:lnSpc>
              <a:spcBef>
                <a:spcPts val="1200"/>
              </a:spcBef>
              <a:spcAft>
                <a:spcPts val="0"/>
              </a:spcAft>
              <a:buSzPts val="523"/>
              <a:buNone/>
            </a:pPr>
            <a:r>
              <a:rPr lang="en" sz="855" dirty="0">
                <a:solidFill>
                  <a:srgbClr val="000000"/>
                </a:solidFill>
                <a:latin typeface="Times New Roman"/>
                <a:ea typeface="Times New Roman"/>
                <a:cs typeface="Times New Roman"/>
                <a:sym typeface="Times New Roman"/>
              </a:rPr>
              <a:t> </a:t>
            </a:r>
            <a:endParaRPr sz="855" dirty="0">
              <a:solidFill>
                <a:srgbClr val="000000"/>
              </a:solidFill>
              <a:latin typeface="Times New Roman"/>
              <a:ea typeface="Times New Roman"/>
              <a:cs typeface="Times New Roman"/>
              <a:sym typeface="Times New Roman"/>
            </a:endParaRPr>
          </a:p>
          <a:p>
            <a:pPr marL="0" lvl="0" indent="0" algn="l" rtl="0">
              <a:lnSpc>
                <a:spcPct val="95000"/>
              </a:lnSpc>
              <a:spcBef>
                <a:spcPts val="1200"/>
              </a:spcBef>
              <a:spcAft>
                <a:spcPts val="1200"/>
              </a:spcAft>
              <a:buSzPts val="523"/>
              <a:buNone/>
            </a:pPr>
            <a:endParaRPr sz="855" dirty="0">
              <a:latin typeface="Times New Roman"/>
              <a:ea typeface="Times New Roman"/>
              <a:cs typeface="Times New Roman"/>
              <a:sym typeface="Times New Roman"/>
            </a:endParaRPr>
          </a:p>
        </p:txBody>
      </p:sp>
      <p:sp>
        <p:nvSpPr>
          <p:cNvPr id="2" name="Slide Number Placeholder 1">
            <a:extLst>
              <a:ext uri="{FF2B5EF4-FFF2-40B4-BE49-F238E27FC236}">
                <a16:creationId xmlns:a16="http://schemas.microsoft.com/office/drawing/2014/main" id="{57BDE06F-0BEC-4597-871B-1B3C1572FF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3664</Words>
  <Application>Microsoft Office PowerPoint</Application>
  <PresentationFormat>On-screen Show (16:9)</PresentationFormat>
  <Paragraphs>416</Paragraphs>
  <Slides>62</Slides>
  <Notes>62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Cambria Math</vt:lpstr>
      <vt:lpstr>Proxima Nova Semibold</vt:lpstr>
      <vt:lpstr>Proxima Nova</vt:lpstr>
      <vt:lpstr>Century</vt:lpstr>
      <vt:lpstr>Alfa Slab One</vt:lpstr>
      <vt:lpstr>MS PGothic</vt:lpstr>
      <vt:lpstr>Wingdings</vt:lpstr>
      <vt:lpstr>Arial</vt:lpstr>
      <vt:lpstr>Times New Roman</vt:lpstr>
      <vt:lpstr>Gameday</vt:lpstr>
      <vt:lpstr>Investigating Multimodal Features to Identify Multilingual Offense from Social Media Memes</vt:lpstr>
      <vt:lpstr>Contents</vt:lpstr>
      <vt:lpstr>Introduction</vt:lpstr>
      <vt:lpstr>Introduction (Cont.)</vt:lpstr>
      <vt:lpstr>Motivations</vt:lpstr>
      <vt:lpstr>Challenges</vt:lpstr>
      <vt:lpstr>Challenges (Cont.)</vt:lpstr>
      <vt:lpstr>Challenges (Cont.)</vt:lpstr>
      <vt:lpstr>Challenges (Cont.)</vt:lpstr>
      <vt:lpstr>Related Work (Image Based Methods)</vt:lpstr>
      <vt:lpstr>Related Work (Text Based Methods)</vt:lpstr>
      <vt:lpstr>Related Work (Multimodal Based Methods)</vt:lpstr>
      <vt:lpstr>Related Work (Multimodal Based Methods)</vt:lpstr>
      <vt:lpstr>Existing Works Limitation</vt:lpstr>
      <vt:lpstr>Research Gap</vt:lpstr>
      <vt:lpstr>Contribution</vt:lpstr>
      <vt:lpstr>Contribution (Cont.)</vt:lpstr>
      <vt:lpstr>Offensive Memes Detection Framework</vt:lpstr>
      <vt:lpstr>Task Definition</vt:lpstr>
      <vt:lpstr>Dataset Description</vt:lpstr>
      <vt:lpstr>Dataset Description (Cont.)</vt:lpstr>
      <vt:lpstr>Dataset Description (Cont.)</vt:lpstr>
      <vt:lpstr>Dataset Analysis</vt:lpstr>
      <vt:lpstr>Contribution 1</vt:lpstr>
      <vt:lpstr>Methodology</vt:lpstr>
      <vt:lpstr>Data Processing</vt:lpstr>
      <vt:lpstr>Data Processing (Cont.)</vt:lpstr>
      <vt:lpstr>Visual Models</vt:lpstr>
      <vt:lpstr>Textual Models</vt:lpstr>
      <vt:lpstr>Textual Models (Cont.)</vt:lpstr>
      <vt:lpstr>Multimodal Fusion</vt:lpstr>
      <vt:lpstr>Multimodal Fusion (Cont.)</vt:lpstr>
      <vt:lpstr>Multimodal Fusion (Cont.)</vt:lpstr>
      <vt:lpstr>Multimodal Fusion (Cont.)</vt:lpstr>
      <vt:lpstr>Contribution 2</vt:lpstr>
      <vt:lpstr>Proposed Method</vt:lpstr>
      <vt:lpstr>Proposed Method (Cont.)</vt:lpstr>
      <vt:lpstr>Proposed Method (Cont.)</vt:lpstr>
      <vt:lpstr>Proposed Method (Cont.)</vt:lpstr>
      <vt:lpstr>Proposed Method (Cont.)</vt:lpstr>
      <vt:lpstr>Proposed Method (Cont.)</vt:lpstr>
      <vt:lpstr>Experiments and Results</vt:lpstr>
      <vt:lpstr>PowerPoint Presentation</vt:lpstr>
      <vt:lpstr>PowerPoint Presentation</vt:lpstr>
      <vt:lpstr>PowerPoint Presentation</vt:lpstr>
      <vt:lpstr>PowerPoint Presentation</vt:lpstr>
      <vt:lpstr>PowerPoint Presentation</vt:lpstr>
      <vt:lpstr>PowerPoint Presentation</vt:lpstr>
      <vt:lpstr>Experiments and Results (Error Analysis)</vt:lpstr>
      <vt:lpstr>Experiments and Results (Error Analysis)</vt:lpstr>
      <vt:lpstr>Experiments and Results </vt:lpstr>
      <vt:lpstr>Experiments and Results </vt:lpstr>
      <vt:lpstr>Experiments and Results </vt:lpstr>
      <vt:lpstr>Experiments and Results </vt:lpstr>
      <vt:lpstr>Experiments and Results </vt:lpstr>
      <vt:lpstr>Experiments and Results (Comparison With Existing Methods)</vt:lpstr>
      <vt:lpstr>Conclusion</vt:lpstr>
      <vt:lpstr>Future Directions</vt:lpstr>
      <vt:lpstr>Related Publications</vt:lpstr>
      <vt:lpstr>References</vt:lpstr>
      <vt:lpstr>References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Multimodal Features to Identify Multilingual Offense from Social Media Memes</dc:title>
  <cp:lastModifiedBy>CUET</cp:lastModifiedBy>
  <cp:revision>27</cp:revision>
  <dcterms:modified xsi:type="dcterms:W3CDTF">2023-05-22T06:53:53Z</dcterms:modified>
</cp:coreProperties>
</file>